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7" r:id="rId1"/>
  </p:sldMasterIdLst>
  <p:notesMasterIdLst>
    <p:notesMasterId r:id="rId24"/>
  </p:notesMasterIdLst>
  <p:sldIdLst>
    <p:sldId id="256" r:id="rId2"/>
    <p:sldId id="263" r:id="rId3"/>
    <p:sldId id="257" r:id="rId4"/>
    <p:sldId id="259" r:id="rId5"/>
    <p:sldId id="283" r:id="rId6"/>
    <p:sldId id="262" r:id="rId7"/>
    <p:sldId id="284" r:id="rId8"/>
    <p:sldId id="272" r:id="rId9"/>
    <p:sldId id="285" r:id="rId10"/>
    <p:sldId id="294" r:id="rId11"/>
    <p:sldId id="274" r:id="rId12"/>
    <p:sldId id="288" r:id="rId13"/>
    <p:sldId id="292" r:id="rId14"/>
    <p:sldId id="269" r:id="rId15"/>
    <p:sldId id="271" r:id="rId16"/>
    <p:sldId id="289" r:id="rId17"/>
    <p:sldId id="290" r:id="rId18"/>
    <p:sldId id="291" r:id="rId19"/>
    <p:sldId id="281" r:id="rId20"/>
    <p:sldId id="293" r:id="rId21"/>
    <p:sldId id="278" r:id="rId22"/>
    <p:sldId id="295"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336699"/>
    <a:srgbClr val="EB6935"/>
    <a:srgbClr val="D9FD23"/>
    <a:srgbClr val="000099"/>
    <a:srgbClr val="008000"/>
    <a:srgbClr val="99FF66"/>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64" autoAdjust="0"/>
    <p:restoredTop sz="94728" autoAdjust="0"/>
  </p:normalViewPr>
  <p:slideViewPr>
    <p:cSldViewPr>
      <p:cViewPr varScale="1">
        <p:scale>
          <a:sx n="68" d="100"/>
          <a:sy n="68" d="100"/>
        </p:scale>
        <p:origin x="-2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44"/>
    </p:cViewPr>
  </p:sorterViewPr>
  <p:notesViewPr>
    <p:cSldViewPr>
      <p:cViewPr varScale="1">
        <p:scale>
          <a:sx n="59" d="100"/>
          <a:sy n="59" d="100"/>
        </p:scale>
        <p:origin x="-174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61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066885A2-355E-475D-B5DD-905A49D1ECD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63FB8-B93C-4F46-923C-40224A66A5FF}" type="slidenum">
              <a:rPr lang="en-US"/>
              <a:pPr/>
              <a:t>1</a:t>
            </a:fld>
            <a:endParaRPr lang="en-U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5202" name="Group 2"/>
          <p:cNvGrpSpPr>
            <a:grpSpLocks/>
          </p:cNvGrpSpPr>
          <p:nvPr/>
        </p:nvGrpSpPr>
        <p:grpSpPr bwMode="auto">
          <a:xfrm>
            <a:off x="0" y="0"/>
            <a:ext cx="9140825" cy="6850063"/>
            <a:chOff x="0" y="0"/>
            <a:chExt cx="5758" cy="4315"/>
          </a:xfrm>
        </p:grpSpPr>
        <p:grpSp>
          <p:nvGrpSpPr>
            <p:cNvPr id="435203" name="Group 3"/>
            <p:cNvGrpSpPr>
              <a:grpSpLocks/>
            </p:cNvGrpSpPr>
            <p:nvPr userDrawn="1"/>
          </p:nvGrpSpPr>
          <p:grpSpPr bwMode="auto">
            <a:xfrm>
              <a:off x="1728" y="2230"/>
              <a:ext cx="4027" cy="2085"/>
              <a:chOff x="1728" y="2230"/>
              <a:chExt cx="4027" cy="2085"/>
            </a:xfrm>
          </p:grpSpPr>
          <p:sp>
            <p:nvSpPr>
              <p:cNvPr id="43520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43520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43520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43520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43520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43520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3521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43521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43521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35213" name="Rectangle 13"/>
          <p:cNvSpPr>
            <a:spLocks noGrp="1" noChangeArrowheads="1"/>
          </p:cNvSpPr>
          <p:nvPr>
            <p:ph type="dt" sz="quarter" idx="2"/>
          </p:nvPr>
        </p:nvSpPr>
        <p:spPr>
          <a:xfrm>
            <a:off x="457200" y="6248400"/>
            <a:ext cx="2133600" cy="476250"/>
          </a:xfrm>
        </p:spPr>
        <p:txBody>
          <a:bodyPr/>
          <a:lstStyle>
            <a:lvl1pPr>
              <a:defRPr/>
            </a:lvl1pPr>
          </a:lstStyle>
          <a:p>
            <a:endParaRPr lang="en-US"/>
          </a:p>
        </p:txBody>
      </p:sp>
      <p:sp>
        <p:nvSpPr>
          <p:cNvPr id="435214"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435215" name="Rectangle 15"/>
          <p:cNvSpPr>
            <a:spLocks noGrp="1" noChangeArrowheads="1"/>
          </p:cNvSpPr>
          <p:nvPr>
            <p:ph type="sldNum" sz="quarter" idx="4"/>
          </p:nvPr>
        </p:nvSpPr>
        <p:spPr>
          <a:xfrm>
            <a:off x="6553200" y="6254750"/>
            <a:ext cx="2133600" cy="476250"/>
          </a:xfrm>
        </p:spPr>
        <p:txBody>
          <a:bodyPr/>
          <a:lstStyle>
            <a:lvl1pPr>
              <a:defRPr/>
            </a:lvl1pPr>
          </a:lstStyle>
          <a:p>
            <a:fld id="{DA256B6B-9188-4FE2-A11E-D82A5605ED2A}" type="slidenum">
              <a:rPr lang="en-US"/>
              <a:pPr/>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4F874E25-429E-40F6-9BF9-1FD2198A9F33}"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C0DBA0C-126C-4F3A-BDF9-0EEBAED37BF6}"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830D270F-AD77-49CD-86F4-CC2AA9882EC6}" type="slidenum">
              <a:rPr lang="en-US"/>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EFB31E9-1AD0-47A4-B2CD-8718A27D425A}"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DF40D4A1-1F1A-4D91-9078-895FABCAE68B}"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BCB0C3F-63E8-4998-950B-326A08D304E6}"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8B3E9B15-5715-46AE-9AD3-4D0B0AFC133E}"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7AE2644F-0F89-4E04-A25C-A5E5EA6ECC4E}"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3764F86-8D9F-4D4D-B66A-8B69C62D40C6}"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FE42C4B2-6B24-4841-BC2D-BD6E0023DFD5}"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629E3798-2759-4AED-BC83-2252A33C85D5}"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417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3417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ED5DB307-B05B-4766-B0D5-66AD459E8A41}" type="slidenum">
              <a:rPr lang="en-US"/>
              <a:pPr/>
              <a:t>‹#›</a:t>
            </a:fld>
            <a:endParaRPr lang="en-US"/>
          </a:p>
        </p:txBody>
      </p:sp>
      <p:grpSp>
        <p:nvGrpSpPr>
          <p:cNvPr id="434180" name="Group 4"/>
          <p:cNvGrpSpPr>
            <a:grpSpLocks/>
          </p:cNvGrpSpPr>
          <p:nvPr/>
        </p:nvGrpSpPr>
        <p:grpSpPr bwMode="auto">
          <a:xfrm>
            <a:off x="0" y="0"/>
            <a:ext cx="9140825" cy="6850063"/>
            <a:chOff x="0" y="0"/>
            <a:chExt cx="5758" cy="4315"/>
          </a:xfrm>
        </p:grpSpPr>
        <p:grpSp>
          <p:nvGrpSpPr>
            <p:cNvPr id="434181" name="Group 5"/>
            <p:cNvGrpSpPr>
              <a:grpSpLocks/>
            </p:cNvGrpSpPr>
            <p:nvPr userDrawn="1"/>
          </p:nvGrpSpPr>
          <p:grpSpPr bwMode="auto">
            <a:xfrm>
              <a:off x="1728" y="2230"/>
              <a:ext cx="4027" cy="2085"/>
              <a:chOff x="1728" y="2230"/>
              <a:chExt cx="4027" cy="2085"/>
            </a:xfrm>
          </p:grpSpPr>
          <p:sp>
            <p:nvSpPr>
              <p:cNvPr id="43418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43418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43418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43418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43418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43418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3418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43418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419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43419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 id="2147483998" r:id="rId11"/>
    <p:sldLayoutId id="2147483999" r:id="rId12"/>
  </p:sldLayoutIdLst>
  <p:transition/>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mmthere@earthlink.ne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astronomes.com/pages/olivier_esslinger_fr.html"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ln.fi.edu/flights/own2/forces:html" TargetMode="External"/><Relationship Id="rId3" Type="http://schemas.openxmlformats.org/officeDocument/2006/relationships/hyperlink" Target="http://howthingswork.virginia.edu/airplanes.html" TargetMode="External"/><Relationship Id="rId7" Type="http://schemas.openxmlformats.org/officeDocument/2006/relationships/hyperlink" Target="http://www.av8n.com/how/htm/airfoils.html" TargetMode="External"/><Relationship Id="rId2" Type="http://schemas.openxmlformats.org/officeDocument/2006/relationships/hyperlink" Target="http://www.howstuffworks.com/airplane.htm" TargetMode="External"/><Relationship Id="rId1" Type="http://schemas.openxmlformats.org/officeDocument/2006/relationships/slideLayout" Target="../slideLayouts/slideLayout2.xml"/><Relationship Id="rId6" Type="http://schemas.openxmlformats.org/officeDocument/2006/relationships/hyperlink" Target="http://www.washington.edu/faculty/eberhardt/lift.htm" TargetMode="External"/><Relationship Id="rId5" Type="http://schemas.openxmlformats.org/officeDocument/2006/relationships/hyperlink" Target="http://www.allstar.fiu.edu/aero/airfly/vl3.htm" TargetMode="External"/><Relationship Id="rId4" Type="http://schemas.openxmlformats.org/officeDocument/2006/relationships/hyperlink" Target="http://www.grc.nasa.gov/WWW/k-12/airplane/forces.html" TargetMode="External"/><Relationship Id="rId9" Type="http://schemas.openxmlformats.org/officeDocument/2006/relationships/hyperlink" Target="http://www.alphatrainer.com/handouts/ac61-23c.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533400"/>
            <a:ext cx="7340600" cy="1481138"/>
          </a:xfrm>
        </p:spPr>
        <p:txBody>
          <a:bodyPr/>
          <a:lstStyle/>
          <a:p>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r>
              <a:rPr lang="en-US" sz="5400">
                <a:latin typeface="Rockwell" pitchFamily="18" charset="0"/>
              </a:rPr>
              <a:t/>
            </a:r>
            <a:br>
              <a:rPr lang="en-US" sz="5400">
                <a:latin typeface="Rockwell" pitchFamily="18" charset="0"/>
              </a:rPr>
            </a:br>
            <a:endParaRPr lang="en-US" sz="5400">
              <a:solidFill>
                <a:schemeClr val="tx1"/>
              </a:solidFill>
              <a:latin typeface="Georgia" pitchFamily="18" charset="0"/>
            </a:endParaRPr>
          </a:p>
        </p:txBody>
      </p:sp>
      <p:pic>
        <p:nvPicPr>
          <p:cNvPr id="2062" name="Picture 14" descr="j0388696"/>
          <p:cNvPicPr>
            <a:picLocks noChangeAspect="1" noChangeArrowheads="1"/>
          </p:cNvPicPr>
          <p:nvPr/>
        </p:nvPicPr>
        <p:blipFill>
          <a:blip r:embed="rId3" cstate="print"/>
          <a:srcRect/>
          <a:stretch>
            <a:fillRect/>
          </a:stretch>
        </p:blipFill>
        <p:spPr bwMode="auto">
          <a:xfrm>
            <a:off x="1828800" y="3581400"/>
            <a:ext cx="5334000" cy="1752600"/>
          </a:xfrm>
          <a:prstGeom prst="rect">
            <a:avLst/>
          </a:prstGeom>
          <a:noFill/>
        </p:spPr>
      </p:pic>
      <p:sp>
        <p:nvSpPr>
          <p:cNvPr id="2064" name="Text Box 16"/>
          <p:cNvSpPr txBox="1">
            <a:spLocks noChangeArrowheads="1"/>
          </p:cNvSpPr>
          <p:nvPr/>
        </p:nvSpPr>
        <p:spPr bwMode="auto">
          <a:xfrm>
            <a:off x="3657600" y="5486400"/>
            <a:ext cx="2209800" cy="1192213"/>
          </a:xfrm>
          <a:prstGeom prst="rect">
            <a:avLst/>
          </a:prstGeom>
          <a:noFill/>
          <a:ln w="9525">
            <a:noFill/>
            <a:miter lim="800000"/>
            <a:headEnd/>
            <a:tailEnd/>
          </a:ln>
          <a:effectLst/>
        </p:spPr>
        <p:txBody>
          <a:bodyPr>
            <a:spAutoFit/>
          </a:bodyPr>
          <a:lstStyle/>
          <a:p>
            <a:pPr eaLnBrk="1" hangingPunct="1">
              <a:spcBef>
                <a:spcPct val="50000"/>
              </a:spcBef>
            </a:pPr>
            <a:endParaRPr lang="en-US">
              <a:solidFill>
                <a:srgbClr val="006699"/>
              </a:solidFill>
              <a:latin typeface="Arial" charset="0"/>
            </a:endParaRPr>
          </a:p>
          <a:p>
            <a:pPr eaLnBrk="1" hangingPunct="1">
              <a:spcBef>
                <a:spcPct val="50000"/>
              </a:spcBef>
            </a:pPr>
            <a:endParaRPr lang="en-US">
              <a:solidFill>
                <a:srgbClr val="006699"/>
              </a:solidFill>
              <a:latin typeface="Arial" charset="0"/>
            </a:endParaRPr>
          </a:p>
          <a:p>
            <a:pPr eaLnBrk="1" hangingPunct="1">
              <a:spcBef>
                <a:spcPct val="50000"/>
              </a:spcBef>
            </a:pPr>
            <a:endParaRPr lang="en-US">
              <a:solidFill>
                <a:srgbClr val="006699"/>
              </a:solidFill>
              <a:latin typeface="Arial" charset="0"/>
            </a:endParaRPr>
          </a:p>
        </p:txBody>
      </p:sp>
      <p:sp>
        <p:nvSpPr>
          <p:cNvPr id="2075" name="Text Box 27"/>
          <p:cNvSpPr txBox="1">
            <a:spLocks noChangeArrowheads="1"/>
          </p:cNvSpPr>
          <p:nvPr/>
        </p:nvSpPr>
        <p:spPr bwMode="auto">
          <a:xfrm>
            <a:off x="2667000" y="6248400"/>
            <a:ext cx="4419600" cy="366713"/>
          </a:xfrm>
          <a:prstGeom prst="rect">
            <a:avLst/>
          </a:prstGeom>
          <a:noFill/>
          <a:ln w="9525">
            <a:noFill/>
            <a:miter lim="800000"/>
            <a:headEnd/>
            <a:tailEnd/>
          </a:ln>
          <a:effectLst/>
        </p:spPr>
        <p:txBody>
          <a:bodyPr>
            <a:spAutoFit/>
          </a:bodyPr>
          <a:lstStyle/>
          <a:p>
            <a:pPr eaLnBrk="1" hangingPunct="1">
              <a:spcBef>
                <a:spcPct val="50000"/>
              </a:spcBef>
            </a:pPr>
            <a:endParaRPr lang="en-US">
              <a:solidFill>
                <a:srgbClr val="006699"/>
              </a:solidFill>
              <a:latin typeface="Arial" charset="0"/>
            </a:endParaRPr>
          </a:p>
        </p:txBody>
      </p:sp>
      <p:sp>
        <p:nvSpPr>
          <p:cNvPr id="2079" name="WordArt 31"/>
          <p:cNvSpPr>
            <a:spLocks noChangeArrowheads="1" noChangeShapeType="1" noTextEdit="1"/>
          </p:cNvSpPr>
          <p:nvPr/>
        </p:nvSpPr>
        <p:spPr bwMode="auto">
          <a:xfrm>
            <a:off x="2362200" y="5943600"/>
            <a:ext cx="45720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Lorena Olide   Maira Nunez</a:t>
            </a:r>
          </a:p>
        </p:txBody>
      </p:sp>
      <p:sp>
        <p:nvSpPr>
          <p:cNvPr id="2080" name="WordArt 32"/>
          <p:cNvSpPr>
            <a:spLocks noChangeArrowheads="1" noChangeShapeType="1" noTextEdit="1"/>
          </p:cNvSpPr>
          <p:nvPr/>
        </p:nvSpPr>
        <p:spPr bwMode="auto">
          <a:xfrm>
            <a:off x="2057400" y="1219200"/>
            <a:ext cx="5029200" cy="1752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solidFill>
                  <a:schemeClr val="tx2"/>
                </a:solidFill>
                <a:effectLst>
                  <a:outerShdw dist="45791" dir="3378596" algn="ctr" rotWithShape="0">
                    <a:srgbClr val="4D4D4D">
                      <a:alpha val="80000"/>
                    </a:srgbClr>
                  </a:outerShdw>
                </a:effectLst>
                <a:latin typeface="Arial Black"/>
              </a:rPr>
              <a:t>Airplanes</a:t>
            </a:r>
          </a:p>
          <a:p>
            <a:pPr algn="ctr"/>
            <a:r>
              <a:rPr lang="en-US" sz="3600" kern="10" spc="720">
                <a:ln w="9525">
                  <a:noFill/>
                  <a:round/>
                  <a:headEnd/>
                  <a:tailEnd/>
                </a:ln>
                <a:solidFill>
                  <a:schemeClr val="tx2"/>
                </a:solidFill>
                <a:effectLst>
                  <a:outerShdw dist="45791" dir="3378596" algn="ctr" rotWithShape="0">
                    <a:srgbClr val="4D4D4D">
                      <a:alpha val="80000"/>
                    </a:srgbClr>
                  </a:outerShdw>
                </a:effectLst>
                <a:latin typeface="Arial Black"/>
              </a:rPr>
              <a:t>Creating Lift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1588" name="Picture 4" descr="airfoil"/>
          <p:cNvPicPr>
            <a:picLocks noChangeAspect="1" noChangeArrowheads="1" noCrop="1"/>
          </p:cNvPicPr>
          <p:nvPr>
            <p:ph type="body" idx="4294967295"/>
          </p:nvPr>
        </p:nvPicPr>
        <p:blipFill>
          <a:blip r:embed="rId2" cstate="print"/>
          <a:srcRect/>
          <a:stretch>
            <a:fillRect/>
          </a:stretch>
        </p:blipFill>
        <p:spPr>
          <a:xfrm>
            <a:off x="2362200" y="3276600"/>
            <a:ext cx="4648200" cy="2743200"/>
          </a:xfrm>
          <a:noFill/>
          <a:ln/>
        </p:spPr>
      </p:pic>
      <p:sp>
        <p:nvSpPr>
          <p:cNvPr id="451589" name="Rectangle 5"/>
          <p:cNvSpPr>
            <a:spLocks noChangeArrowheads="1"/>
          </p:cNvSpPr>
          <p:nvPr/>
        </p:nvSpPr>
        <p:spPr bwMode="auto">
          <a:xfrm>
            <a:off x="914400" y="1524000"/>
            <a:ext cx="7315200" cy="1373188"/>
          </a:xfrm>
          <a:prstGeom prst="rect">
            <a:avLst/>
          </a:prstGeom>
          <a:noFill/>
          <a:ln w="9525">
            <a:noFill/>
            <a:miter lim="800000"/>
            <a:headEnd/>
            <a:tailEnd/>
          </a:ln>
          <a:effectLst/>
        </p:spPr>
        <p:txBody>
          <a:bodyPr>
            <a:spAutoFit/>
          </a:bodyPr>
          <a:lstStyle/>
          <a:p>
            <a:endParaRPr lang="en-US" sz="2800" b="1">
              <a:effectLst>
                <a:outerShdw blurRad="38100" dist="38100" dir="2700000" algn="tl">
                  <a:srgbClr val="000000"/>
                </a:outerShdw>
              </a:effectLst>
            </a:endParaRPr>
          </a:p>
          <a:p>
            <a:r>
              <a:rPr lang="en-US" sz="2800">
                <a:effectLst>
                  <a:outerShdw blurRad="38100" dist="38100" dir="2700000" algn="tl">
                    <a:srgbClr val="000000"/>
                  </a:outerShdw>
                </a:effectLst>
              </a:rPr>
              <a:t>As an airplane moves forward, the airflow splits up into two separate flows</a:t>
            </a:r>
          </a:p>
        </p:txBody>
      </p:sp>
      <p:sp>
        <p:nvSpPr>
          <p:cNvPr id="451590" name="Text Box 6"/>
          <p:cNvSpPr txBox="1">
            <a:spLocks noChangeArrowheads="1"/>
          </p:cNvSpPr>
          <p:nvPr/>
        </p:nvSpPr>
        <p:spPr bwMode="auto">
          <a:xfrm>
            <a:off x="1371600" y="609600"/>
            <a:ext cx="6858000" cy="762000"/>
          </a:xfrm>
          <a:prstGeom prst="rect">
            <a:avLst/>
          </a:prstGeom>
          <a:noFill/>
          <a:ln w="9525">
            <a:noFill/>
            <a:miter lim="800000"/>
            <a:headEnd/>
            <a:tailEnd/>
          </a:ln>
          <a:effectLst/>
        </p:spPr>
        <p:txBody>
          <a:bodyPr>
            <a:spAutoFit/>
          </a:bodyPr>
          <a:lstStyle/>
          <a:p>
            <a:pPr algn="ctr">
              <a:spcBef>
                <a:spcPct val="50000"/>
              </a:spcBef>
            </a:pPr>
            <a:r>
              <a:rPr lang="en-US" sz="4400" b="1"/>
              <a:t>Before We Begin…</a:t>
            </a:r>
          </a:p>
        </p:txBody>
      </p:sp>
      <p:sp>
        <p:nvSpPr>
          <p:cNvPr id="451591" name="Rectangle 7"/>
          <p:cNvSpPr>
            <a:spLocks noChangeArrowheads="1"/>
          </p:cNvSpPr>
          <p:nvPr/>
        </p:nvSpPr>
        <p:spPr bwMode="auto">
          <a:xfrm>
            <a:off x="4343400" y="6019800"/>
            <a:ext cx="2751138" cy="366713"/>
          </a:xfrm>
          <a:prstGeom prst="rect">
            <a:avLst/>
          </a:prstGeom>
          <a:noFill/>
          <a:ln w="9525">
            <a:noFill/>
            <a:miter lim="800000"/>
            <a:headEnd/>
            <a:tailEnd/>
          </a:ln>
          <a:effectLst/>
        </p:spPr>
        <p:txBody>
          <a:bodyPr wrap="none" anchor="ctr">
            <a:spAutoFit/>
          </a:bodyPr>
          <a:lstStyle/>
          <a:p>
            <a:pPr eaLnBrk="1" hangingPunct="1"/>
            <a:r>
              <a:rPr lang="en-US"/>
              <a:t>copyright 2006 Kevin Bailey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rrowheads="1"/>
          </p:cNvSpPr>
          <p:nvPr>
            <p:ph type="title"/>
          </p:nvPr>
        </p:nvSpPr>
        <p:spPr/>
        <p:txBody>
          <a:bodyPr/>
          <a:lstStyle/>
          <a:p>
            <a:r>
              <a:rPr lang="en-US"/>
              <a:t>Bernoulli’s Principle Defined</a:t>
            </a:r>
          </a:p>
        </p:txBody>
      </p:sp>
      <p:sp>
        <p:nvSpPr>
          <p:cNvPr id="145411" name="Rectangle 3"/>
          <p:cNvSpPr>
            <a:spLocks noGrp="1" noChangeArrowheads="1"/>
          </p:cNvSpPr>
          <p:nvPr>
            <p:ph type="body" idx="1"/>
          </p:nvPr>
        </p:nvSpPr>
        <p:spPr/>
        <p:txBody>
          <a:bodyPr/>
          <a:lstStyle/>
          <a:p>
            <a:pPr>
              <a:lnSpc>
                <a:spcPct val="80000"/>
              </a:lnSpc>
            </a:pPr>
            <a:r>
              <a:rPr lang="en-US" u="sng"/>
              <a:t>Bernoulli’s Principle</a:t>
            </a:r>
            <a:r>
              <a:rPr lang="en-US"/>
              <a:t> states that when the speed of a moving fluid increases, the pressure decreases and when the speed of a moving fluid decreases, the pressure increases.</a:t>
            </a:r>
          </a:p>
          <a:p>
            <a:pPr>
              <a:lnSpc>
                <a:spcPct val="80000"/>
              </a:lnSpc>
              <a:buFont typeface="Wingdings" pitchFamily="2" charset="2"/>
              <a:buNone/>
            </a:pPr>
            <a:endParaRPr lang="en-US"/>
          </a:p>
          <a:p>
            <a:pPr>
              <a:lnSpc>
                <a:spcPct val="80000"/>
              </a:lnSpc>
              <a:buFont typeface="Wingdings" pitchFamily="2" charset="2"/>
              <a:buNone/>
            </a:pPr>
            <a:endParaRPr lang="en-US"/>
          </a:p>
        </p:txBody>
      </p:sp>
      <p:sp>
        <p:nvSpPr>
          <p:cNvPr id="145416" name="Rectangle 8"/>
          <p:cNvSpPr>
            <a:spLocks noChangeArrowheads="1"/>
          </p:cNvSpPr>
          <p:nvPr/>
        </p:nvSpPr>
        <p:spPr bwMode="auto">
          <a:xfrm>
            <a:off x="609600" y="5638800"/>
            <a:ext cx="3429000" cy="366713"/>
          </a:xfrm>
          <a:prstGeom prst="rect">
            <a:avLst/>
          </a:prstGeom>
          <a:noFill/>
          <a:ln w="9525">
            <a:noFill/>
            <a:miter lim="800000"/>
            <a:headEnd/>
            <a:tailEnd/>
          </a:ln>
          <a:effectLst/>
        </p:spPr>
        <p:txBody>
          <a:bodyPr anchor="ctr">
            <a:spAutoFit/>
          </a:bodyPr>
          <a:lstStyle/>
          <a:p>
            <a:pPr eaLnBrk="1" hangingPunct="1"/>
            <a:r>
              <a:rPr lang="en-US">
                <a:hlinkClick r:id="rId2"/>
              </a:rPr>
              <a:t>©2003 m. mitchell</a:t>
            </a:r>
            <a:r>
              <a:rPr lang="en-US"/>
              <a:t> </a:t>
            </a:r>
          </a:p>
        </p:txBody>
      </p:sp>
      <p:pic>
        <p:nvPicPr>
          <p:cNvPr id="145417" name="Picture 9" descr="DanielBernoulli"/>
          <p:cNvPicPr>
            <a:picLocks noChangeAspect="1" noChangeArrowheads="1"/>
          </p:cNvPicPr>
          <p:nvPr/>
        </p:nvPicPr>
        <p:blipFill>
          <a:blip r:embed="rId3" cstate="print"/>
          <a:srcRect/>
          <a:stretch>
            <a:fillRect/>
          </a:stretch>
        </p:blipFill>
        <p:spPr bwMode="auto">
          <a:xfrm>
            <a:off x="762000" y="3657600"/>
            <a:ext cx="1676400" cy="1905000"/>
          </a:xfrm>
          <a:prstGeom prst="rect">
            <a:avLst/>
          </a:prstGeom>
          <a:noFill/>
        </p:spPr>
      </p:pic>
      <p:sp>
        <p:nvSpPr>
          <p:cNvPr id="145418" name="Text Box 10"/>
          <p:cNvSpPr txBox="1">
            <a:spLocks noChangeArrowheads="1"/>
          </p:cNvSpPr>
          <p:nvPr/>
        </p:nvSpPr>
        <p:spPr bwMode="auto">
          <a:xfrm>
            <a:off x="2590800" y="4191000"/>
            <a:ext cx="3124200" cy="1192213"/>
          </a:xfrm>
          <a:prstGeom prst="rect">
            <a:avLst/>
          </a:prstGeom>
          <a:noFill/>
          <a:ln w="9525">
            <a:noFill/>
            <a:miter lim="800000"/>
            <a:headEnd/>
            <a:tailEnd/>
          </a:ln>
          <a:effectLst/>
        </p:spPr>
        <p:txBody>
          <a:bodyPr>
            <a:spAutoFit/>
          </a:bodyPr>
          <a:lstStyle/>
          <a:p>
            <a:pPr>
              <a:spcBef>
                <a:spcPct val="50000"/>
              </a:spcBef>
            </a:pPr>
            <a:r>
              <a:rPr lang="en-US"/>
              <a:t>Daniel Bernoulli</a:t>
            </a:r>
          </a:p>
          <a:p>
            <a:pPr>
              <a:spcBef>
                <a:spcPct val="50000"/>
              </a:spcBef>
            </a:pPr>
            <a:endParaRPr lang="en-US"/>
          </a:p>
          <a:p>
            <a:pPr>
              <a:spcBef>
                <a:spcPct val="50000"/>
              </a:spcBef>
            </a:pPr>
            <a:endParaRPr lang="en-US"/>
          </a:p>
        </p:txBody>
      </p:sp>
      <p:sp>
        <p:nvSpPr>
          <p:cNvPr id="145419" name="Text Box 11"/>
          <p:cNvSpPr txBox="1">
            <a:spLocks noChangeArrowheads="1"/>
          </p:cNvSpPr>
          <p:nvPr/>
        </p:nvSpPr>
        <p:spPr bwMode="auto">
          <a:xfrm>
            <a:off x="2590800" y="4495800"/>
            <a:ext cx="2895600" cy="366713"/>
          </a:xfrm>
          <a:prstGeom prst="rect">
            <a:avLst/>
          </a:prstGeom>
          <a:noFill/>
          <a:ln w="9525">
            <a:noFill/>
            <a:miter lim="800000"/>
            <a:headEnd/>
            <a:tailEnd/>
          </a:ln>
          <a:effectLst/>
        </p:spPr>
        <p:txBody>
          <a:bodyPr>
            <a:spAutoFit/>
          </a:bodyPr>
          <a:lstStyle/>
          <a:p>
            <a:pPr>
              <a:spcBef>
                <a:spcPct val="50000"/>
              </a:spcBef>
            </a:pPr>
            <a:r>
              <a:rPr lang="en-US"/>
              <a:t>18</a:t>
            </a:r>
            <a:r>
              <a:rPr lang="en-US" baseline="30000"/>
              <a:t>th</a:t>
            </a:r>
            <a:r>
              <a:rPr lang="en-US"/>
              <a:t> century Swiss Scientist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Rot="1" noChangeArrowheads="1"/>
          </p:cNvSpPr>
          <p:nvPr>
            <p:ph type="title"/>
          </p:nvPr>
        </p:nvSpPr>
        <p:spPr/>
        <p:txBody>
          <a:bodyPr/>
          <a:lstStyle/>
          <a:p>
            <a:r>
              <a:rPr lang="en-US"/>
              <a:t>Bernoulli’s Principle</a:t>
            </a:r>
          </a:p>
        </p:txBody>
      </p:sp>
      <p:sp>
        <p:nvSpPr>
          <p:cNvPr id="438275" name="Rectangle 3"/>
          <p:cNvSpPr>
            <a:spLocks noGrp="1" noChangeArrowheads="1"/>
          </p:cNvSpPr>
          <p:nvPr>
            <p:ph type="body" idx="1"/>
          </p:nvPr>
        </p:nvSpPr>
        <p:spPr/>
        <p:txBody>
          <a:bodyPr/>
          <a:lstStyle/>
          <a:p>
            <a:pPr>
              <a:lnSpc>
                <a:spcPct val="90000"/>
              </a:lnSpc>
            </a:pPr>
            <a:r>
              <a:rPr lang="en-US" sz="2400"/>
              <a:t>Air flowing around the wing experiences a change in speed and each change in speed is accompanied by a change in pressure</a:t>
            </a:r>
          </a:p>
          <a:p>
            <a:pPr lvl="1">
              <a:lnSpc>
                <a:spcPct val="90000"/>
              </a:lnSpc>
            </a:pPr>
            <a:r>
              <a:rPr lang="en-US" sz="2000"/>
              <a:t>Airflow going </a:t>
            </a:r>
            <a:r>
              <a:rPr lang="en-US" sz="2000" u="sng"/>
              <a:t>under</a:t>
            </a:r>
            <a:r>
              <a:rPr lang="en-US" sz="2000"/>
              <a:t> the wing encounters a sloping surface</a:t>
            </a:r>
          </a:p>
          <a:p>
            <a:pPr lvl="2">
              <a:lnSpc>
                <a:spcPct val="90000"/>
              </a:lnSpc>
            </a:pPr>
            <a:r>
              <a:rPr lang="en-US" sz="1800"/>
              <a:t>Slows airflow down and slow moving air maintains a higher pressure on the bottom surface</a:t>
            </a:r>
          </a:p>
          <a:p>
            <a:pPr lvl="1">
              <a:lnSpc>
                <a:spcPct val="90000"/>
              </a:lnSpc>
            </a:pPr>
            <a:r>
              <a:rPr lang="en-US" sz="2000"/>
              <a:t>Airflow going </a:t>
            </a:r>
            <a:r>
              <a:rPr lang="en-US" sz="2000" u="sng"/>
              <a:t>over</a:t>
            </a:r>
            <a:r>
              <a:rPr lang="en-US" sz="2000"/>
              <a:t> the wing encounters the up/down sloping</a:t>
            </a:r>
          </a:p>
          <a:p>
            <a:pPr lvl="2">
              <a:lnSpc>
                <a:spcPct val="90000"/>
              </a:lnSpc>
            </a:pPr>
            <a:r>
              <a:rPr lang="en-US" sz="1800"/>
              <a:t>Slows the airflow down, then it speeds it up; with the faster moving air a lower pressure develops on the top surface </a:t>
            </a:r>
          </a:p>
          <a:p>
            <a:pPr lvl="1">
              <a:lnSpc>
                <a:spcPct val="90000"/>
              </a:lnSpc>
            </a:pPr>
            <a:r>
              <a:rPr lang="en-US" sz="2000"/>
              <a:t>Air going over must travel farther, so its average speed is greater</a:t>
            </a:r>
          </a:p>
          <a:p>
            <a:pPr lvl="1">
              <a:lnSpc>
                <a:spcPct val="90000"/>
              </a:lnSpc>
              <a:buFont typeface="Wingdings" pitchFamily="2" charset="2"/>
              <a:buNone/>
            </a:pPr>
            <a:r>
              <a:rPr lang="en-US" sz="2000"/>
              <a:t>	than the speed of the air below</a:t>
            </a:r>
          </a:p>
          <a:p>
            <a:pPr lvl="2">
              <a:lnSpc>
                <a:spcPct val="90000"/>
              </a:lnSpc>
            </a:pPr>
            <a:r>
              <a:rPr lang="en-US" sz="1800"/>
              <a:t>Result:  A reduction in sidewise pressure which occurs at the top, exerting a lifting force on the entire wing</a:t>
            </a:r>
          </a:p>
          <a:p>
            <a:pPr>
              <a:lnSpc>
                <a:spcPct val="90000"/>
              </a:lnSpc>
            </a:pPr>
            <a:r>
              <a:rPr lang="en-US" sz="2400"/>
              <a:t>Pressure imbalance produces an overall upward force</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p:cNvSpPr>
            <a:spLocks noGrp="1" noRot="1" noChangeArrowheads="1"/>
          </p:cNvSpPr>
          <p:nvPr>
            <p:ph type="title"/>
          </p:nvPr>
        </p:nvSpPr>
        <p:spPr/>
        <p:txBody>
          <a:bodyPr/>
          <a:lstStyle/>
          <a:p>
            <a:r>
              <a:rPr lang="en-US" sz="4000"/>
              <a:t>Conservation of Energy</a:t>
            </a:r>
            <a:br>
              <a:rPr lang="en-US" sz="4000"/>
            </a:br>
            <a:r>
              <a:rPr lang="en-US" sz="4000"/>
              <a:t>(Bernoulli’s Principle)</a:t>
            </a:r>
          </a:p>
        </p:txBody>
      </p:sp>
      <p:sp>
        <p:nvSpPr>
          <p:cNvPr id="442371" name="Rectangle 3"/>
          <p:cNvSpPr>
            <a:spLocks noGrp="1" noChangeArrowheads="1"/>
          </p:cNvSpPr>
          <p:nvPr>
            <p:ph type="body" idx="1"/>
          </p:nvPr>
        </p:nvSpPr>
        <p:spPr/>
        <p:txBody>
          <a:bodyPr/>
          <a:lstStyle/>
          <a:p>
            <a:pPr>
              <a:lnSpc>
                <a:spcPct val="90000"/>
              </a:lnSpc>
              <a:buFont typeface="Wingdings" pitchFamily="2" charset="2"/>
              <a:buNone/>
            </a:pPr>
            <a:r>
              <a:rPr lang="en-US" sz="2400"/>
              <a:t>Bernoulli principle derived from the Law of Conservation </a:t>
            </a:r>
          </a:p>
          <a:p>
            <a:pPr>
              <a:lnSpc>
                <a:spcPct val="90000"/>
              </a:lnSpc>
              <a:buFont typeface="Wingdings" pitchFamily="2" charset="2"/>
              <a:buNone/>
            </a:pPr>
            <a:r>
              <a:rPr lang="en-US" sz="2400"/>
              <a:t>of Energy</a:t>
            </a:r>
          </a:p>
          <a:p>
            <a:pPr>
              <a:lnSpc>
                <a:spcPct val="90000"/>
              </a:lnSpc>
            </a:pPr>
            <a:r>
              <a:rPr lang="en-US" sz="2400"/>
              <a:t>A fluid under pressure has potential energy.</a:t>
            </a:r>
          </a:p>
          <a:p>
            <a:pPr lvl="1">
              <a:lnSpc>
                <a:spcPct val="90000"/>
              </a:lnSpc>
            </a:pPr>
            <a:r>
              <a:rPr lang="en-US" sz="2000"/>
              <a:t>Energy can be stored in pressurized air</a:t>
            </a:r>
          </a:p>
          <a:p>
            <a:pPr lvl="1">
              <a:lnSpc>
                <a:spcPct val="90000"/>
              </a:lnSpc>
            </a:pPr>
            <a:r>
              <a:rPr lang="en-US" sz="2000"/>
              <a:t>The higher the pressure the greater the potential energy</a:t>
            </a:r>
          </a:p>
          <a:p>
            <a:pPr>
              <a:lnSpc>
                <a:spcPct val="90000"/>
              </a:lnSpc>
            </a:pPr>
            <a:r>
              <a:rPr lang="en-US" sz="2400"/>
              <a:t>Moving fluids have both potential energy and kinetic energy.  </a:t>
            </a:r>
          </a:p>
          <a:p>
            <a:pPr lvl="1">
              <a:lnSpc>
                <a:spcPct val="90000"/>
              </a:lnSpc>
            </a:pPr>
            <a:r>
              <a:rPr lang="en-US" sz="2000"/>
              <a:t>Total energy must remain constant, so its potential energy decreases, and  which means its pressure decreases as well</a:t>
            </a:r>
          </a:p>
          <a:p>
            <a:pPr lvl="1">
              <a:lnSpc>
                <a:spcPct val="90000"/>
              </a:lnSpc>
            </a:pPr>
            <a:r>
              <a:rPr lang="en-US" sz="2000"/>
              <a:t>When the air’s speed and motional energy increase, the pressure and pressure energy must decrease to compensate</a:t>
            </a:r>
          </a:p>
          <a:p>
            <a:pPr>
              <a:lnSpc>
                <a:spcPct val="90000"/>
              </a:lnSpc>
            </a:pPr>
            <a:r>
              <a:rPr lang="en-US" sz="2400"/>
              <a:t>Speed increases over the wing because the airflow converts some of its pressure energy into kinetic energy</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57" name="Freeform 13"/>
          <p:cNvSpPr>
            <a:spLocks/>
          </p:cNvSpPr>
          <p:nvPr/>
        </p:nvSpPr>
        <p:spPr bwMode="auto">
          <a:xfrm>
            <a:off x="2209800" y="3276600"/>
            <a:ext cx="5181600" cy="1066800"/>
          </a:xfrm>
          <a:custGeom>
            <a:avLst/>
            <a:gdLst/>
            <a:ahLst/>
            <a:cxnLst>
              <a:cxn ang="0">
                <a:pos x="3264" y="584"/>
              </a:cxn>
              <a:cxn ang="0">
                <a:pos x="672" y="8"/>
              </a:cxn>
              <a:cxn ang="0">
                <a:pos x="0" y="536"/>
              </a:cxn>
              <a:cxn ang="0">
                <a:pos x="672" y="584"/>
              </a:cxn>
            </a:cxnLst>
            <a:rect l="0" t="0" r="r" b="b"/>
            <a:pathLst>
              <a:path w="3264" h="632">
                <a:moveTo>
                  <a:pt x="3264" y="584"/>
                </a:moveTo>
                <a:cubicBezTo>
                  <a:pt x="2240" y="300"/>
                  <a:pt x="1216" y="16"/>
                  <a:pt x="672" y="8"/>
                </a:cubicBezTo>
                <a:cubicBezTo>
                  <a:pt x="128" y="0"/>
                  <a:pt x="0" y="440"/>
                  <a:pt x="0" y="536"/>
                </a:cubicBezTo>
                <a:cubicBezTo>
                  <a:pt x="0" y="632"/>
                  <a:pt x="336" y="608"/>
                  <a:pt x="672" y="584"/>
                </a:cubicBezTo>
              </a:path>
            </a:pathLst>
          </a:custGeom>
          <a:solidFill>
            <a:srgbClr val="EB6935"/>
          </a:solidFill>
          <a:ln w="28575" cmpd="sng">
            <a:noFill/>
            <a:round/>
            <a:headEnd/>
            <a:tailEnd/>
          </a:ln>
          <a:effectLst/>
        </p:spPr>
        <p:txBody>
          <a:bodyPr/>
          <a:lstStyle/>
          <a:p>
            <a:endParaRPr lang="en-US"/>
          </a:p>
        </p:txBody>
      </p:sp>
      <p:sp>
        <p:nvSpPr>
          <p:cNvPr id="134159" name="Line 15"/>
          <p:cNvSpPr>
            <a:spLocks noChangeShapeType="1"/>
          </p:cNvSpPr>
          <p:nvPr/>
        </p:nvSpPr>
        <p:spPr bwMode="auto">
          <a:xfrm>
            <a:off x="1219200" y="4648200"/>
            <a:ext cx="6629400" cy="0"/>
          </a:xfrm>
          <a:prstGeom prst="line">
            <a:avLst/>
          </a:prstGeom>
          <a:noFill/>
          <a:ln w="57150">
            <a:solidFill>
              <a:srgbClr val="D9FD23"/>
            </a:solidFill>
            <a:round/>
            <a:headEnd/>
            <a:tailEnd type="triangle" w="med" len="med"/>
          </a:ln>
          <a:effectLst/>
        </p:spPr>
        <p:txBody>
          <a:bodyPr/>
          <a:lstStyle/>
          <a:p>
            <a:endParaRPr lang="en-US"/>
          </a:p>
        </p:txBody>
      </p:sp>
      <p:sp>
        <p:nvSpPr>
          <p:cNvPr id="134160" name="Line 16"/>
          <p:cNvSpPr>
            <a:spLocks noChangeShapeType="1"/>
          </p:cNvSpPr>
          <p:nvPr/>
        </p:nvSpPr>
        <p:spPr bwMode="auto">
          <a:xfrm>
            <a:off x="1219200" y="5029200"/>
            <a:ext cx="6629400" cy="0"/>
          </a:xfrm>
          <a:prstGeom prst="line">
            <a:avLst/>
          </a:prstGeom>
          <a:noFill/>
          <a:ln w="57150">
            <a:solidFill>
              <a:srgbClr val="D9FD23"/>
            </a:solidFill>
            <a:round/>
            <a:headEnd/>
            <a:tailEnd type="triangle" w="med" len="med"/>
          </a:ln>
          <a:effectLst/>
        </p:spPr>
        <p:txBody>
          <a:bodyPr/>
          <a:lstStyle/>
          <a:p>
            <a:endParaRPr lang="en-US"/>
          </a:p>
        </p:txBody>
      </p:sp>
      <p:sp>
        <p:nvSpPr>
          <p:cNvPr id="134162" name="Line 18"/>
          <p:cNvSpPr>
            <a:spLocks noChangeShapeType="1"/>
          </p:cNvSpPr>
          <p:nvPr/>
        </p:nvSpPr>
        <p:spPr bwMode="auto">
          <a:xfrm>
            <a:off x="1219200" y="5486400"/>
            <a:ext cx="6629400" cy="0"/>
          </a:xfrm>
          <a:prstGeom prst="line">
            <a:avLst/>
          </a:prstGeom>
          <a:noFill/>
          <a:ln w="57150">
            <a:solidFill>
              <a:srgbClr val="D9FD23"/>
            </a:solidFill>
            <a:round/>
            <a:headEnd/>
            <a:tailEnd type="triangle" w="med" len="med"/>
          </a:ln>
          <a:effectLst/>
        </p:spPr>
        <p:txBody>
          <a:bodyPr/>
          <a:lstStyle/>
          <a:p>
            <a:endParaRPr lang="en-US"/>
          </a:p>
        </p:txBody>
      </p:sp>
      <p:sp>
        <p:nvSpPr>
          <p:cNvPr id="134165" name="Freeform 21"/>
          <p:cNvSpPr>
            <a:spLocks/>
          </p:cNvSpPr>
          <p:nvPr/>
        </p:nvSpPr>
        <p:spPr bwMode="auto">
          <a:xfrm>
            <a:off x="990600" y="2286000"/>
            <a:ext cx="6858000" cy="1143000"/>
          </a:xfrm>
          <a:custGeom>
            <a:avLst/>
            <a:gdLst/>
            <a:ahLst/>
            <a:cxnLst>
              <a:cxn ang="0">
                <a:pos x="0" y="424"/>
              </a:cxn>
              <a:cxn ang="0">
                <a:pos x="1920" y="40"/>
              </a:cxn>
              <a:cxn ang="0">
                <a:pos x="4272" y="664"/>
              </a:cxn>
            </a:cxnLst>
            <a:rect l="0" t="0" r="r" b="b"/>
            <a:pathLst>
              <a:path w="4272" h="664">
                <a:moveTo>
                  <a:pt x="0" y="424"/>
                </a:moveTo>
                <a:cubicBezTo>
                  <a:pt x="604" y="212"/>
                  <a:pt x="1208" y="0"/>
                  <a:pt x="1920" y="40"/>
                </a:cubicBezTo>
                <a:cubicBezTo>
                  <a:pt x="2632" y="80"/>
                  <a:pt x="3452" y="372"/>
                  <a:pt x="4272" y="664"/>
                </a:cubicBezTo>
              </a:path>
            </a:pathLst>
          </a:custGeom>
          <a:noFill/>
          <a:ln w="57150" cmpd="sng">
            <a:solidFill>
              <a:srgbClr val="EB6935"/>
            </a:solidFill>
            <a:round/>
            <a:headEnd type="none" w="med" len="med"/>
            <a:tailEnd type="triangle" w="med" len="med"/>
          </a:ln>
          <a:effectLst/>
        </p:spPr>
        <p:txBody>
          <a:bodyPr/>
          <a:lstStyle/>
          <a:p>
            <a:endParaRPr lang="en-US"/>
          </a:p>
        </p:txBody>
      </p:sp>
      <p:sp>
        <p:nvSpPr>
          <p:cNvPr id="134166" name="Freeform 22"/>
          <p:cNvSpPr>
            <a:spLocks/>
          </p:cNvSpPr>
          <p:nvPr/>
        </p:nvSpPr>
        <p:spPr bwMode="auto">
          <a:xfrm>
            <a:off x="1066800" y="2743200"/>
            <a:ext cx="6781800" cy="1054100"/>
          </a:xfrm>
          <a:custGeom>
            <a:avLst/>
            <a:gdLst/>
            <a:ahLst/>
            <a:cxnLst>
              <a:cxn ang="0">
                <a:pos x="0" y="424"/>
              </a:cxn>
              <a:cxn ang="0">
                <a:pos x="1920" y="40"/>
              </a:cxn>
              <a:cxn ang="0">
                <a:pos x="4272" y="664"/>
              </a:cxn>
            </a:cxnLst>
            <a:rect l="0" t="0" r="r" b="b"/>
            <a:pathLst>
              <a:path w="4272" h="664">
                <a:moveTo>
                  <a:pt x="0" y="424"/>
                </a:moveTo>
                <a:cubicBezTo>
                  <a:pt x="604" y="212"/>
                  <a:pt x="1208" y="0"/>
                  <a:pt x="1920" y="40"/>
                </a:cubicBezTo>
                <a:cubicBezTo>
                  <a:pt x="2632" y="80"/>
                  <a:pt x="3452" y="372"/>
                  <a:pt x="4272" y="664"/>
                </a:cubicBezTo>
              </a:path>
            </a:pathLst>
          </a:custGeom>
          <a:noFill/>
          <a:ln w="57150" cmpd="sng">
            <a:solidFill>
              <a:srgbClr val="EB6935"/>
            </a:solidFill>
            <a:round/>
            <a:headEnd type="none" w="med" len="med"/>
            <a:tailEnd type="triangle" w="med" len="med"/>
          </a:ln>
          <a:effectLst/>
        </p:spPr>
        <p:txBody>
          <a:bodyPr/>
          <a:lstStyle/>
          <a:p>
            <a:endParaRPr lang="en-US"/>
          </a:p>
        </p:txBody>
      </p:sp>
      <p:sp>
        <p:nvSpPr>
          <p:cNvPr id="134167" name="Freeform 23"/>
          <p:cNvSpPr>
            <a:spLocks/>
          </p:cNvSpPr>
          <p:nvPr/>
        </p:nvSpPr>
        <p:spPr bwMode="auto">
          <a:xfrm>
            <a:off x="990600" y="1905000"/>
            <a:ext cx="6858000" cy="1066800"/>
          </a:xfrm>
          <a:custGeom>
            <a:avLst/>
            <a:gdLst/>
            <a:ahLst/>
            <a:cxnLst>
              <a:cxn ang="0">
                <a:pos x="0" y="424"/>
              </a:cxn>
              <a:cxn ang="0">
                <a:pos x="1920" y="40"/>
              </a:cxn>
              <a:cxn ang="0">
                <a:pos x="4272" y="664"/>
              </a:cxn>
            </a:cxnLst>
            <a:rect l="0" t="0" r="r" b="b"/>
            <a:pathLst>
              <a:path w="4272" h="664">
                <a:moveTo>
                  <a:pt x="0" y="424"/>
                </a:moveTo>
                <a:cubicBezTo>
                  <a:pt x="604" y="212"/>
                  <a:pt x="1208" y="0"/>
                  <a:pt x="1920" y="40"/>
                </a:cubicBezTo>
                <a:cubicBezTo>
                  <a:pt x="2632" y="80"/>
                  <a:pt x="3452" y="372"/>
                  <a:pt x="4272" y="664"/>
                </a:cubicBezTo>
              </a:path>
            </a:pathLst>
          </a:custGeom>
          <a:noFill/>
          <a:ln w="57150" cmpd="sng">
            <a:solidFill>
              <a:srgbClr val="EB6935"/>
            </a:solidFill>
            <a:round/>
            <a:headEnd type="none" w="med" len="med"/>
            <a:tailEnd type="triangle" w="med" len="med"/>
          </a:ln>
          <a:effectLst/>
        </p:spPr>
        <p:txBody>
          <a:bodyPr/>
          <a:lstStyle/>
          <a:p>
            <a:endParaRPr lang="en-US"/>
          </a:p>
        </p:txBody>
      </p:sp>
      <p:sp>
        <p:nvSpPr>
          <p:cNvPr id="134168" name="Text Box 24"/>
          <p:cNvSpPr txBox="1">
            <a:spLocks noChangeArrowheads="1"/>
          </p:cNvSpPr>
          <p:nvPr/>
        </p:nvSpPr>
        <p:spPr bwMode="auto">
          <a:xfrm>
            <a:off x="1447800" y="1371600"/>
            <a:ext cx="5867400" cy="869950"/>
          </a:xfrm>
          <a:prstGeom prst="rect">
            <a:avLst/>
          </a:prstGeom>
          <a:noFill/>
          <a:ln w="9525">
            <a:noFill/>
            <a:miter lim="800000"/>
            <a:headEnd/>
            <a:tailEnd/>
          </a:ln>
          <a:effectLst/>
        </p:spPr>
        <p:txBody>
          <a:bodyPr>
            <a:spAutoFit/>
          </a:bodyPr>
          <a:lstStyle/>
          <a:p>
            <a:pPr eaLnBrk="1" hangingPunct="1">
              <a:spcBef>
                <a:spcPct val="50000"/>
              </a:spcBef>
            </a:pPr>
            <a:r>
              <a:rPr lang="en-US" sz="2400" b="1">
                <a:latin typeface="Arial" charset="0"/>
              </a:rPr>
              <a:t>Fast Moving Air; Low Air Pressure</a:t>
            </a:r>
          </a:p>
          <a:p>
            <a:pPr eaLnBrk="1" hangingPunct="1">
              <a:spcBef>
                <a:spcPct val="50000"/>
              </a:spcBef>
            </a:pPr>
            <a:r>
              <a:rPr lang="en-US" b="1">
                <a:latin typeface="Arial" charset="0"/>
              </a:rPr>
              <a:t>Air travels farther</a:t>
            </a:r>
          </a:p>
        </p:txBody>
      </p:sp>
      <p:sp>
        <p:nvSpPr>
          <p:cNvPr id="134169" name="Text Box 25"/>
          <p:cNvSpPr txBox="1">
            <a:spLocks noChangeArrowheads="1"/>
          </p:cNvSpPr>
          <p:nvPr/>
        </p:nvSpPr>
        <p:spPr bwMode="auto">
          <a:xfrm>
            <a:off x="1295400" y="5638800"/>
            <a:ext cx="6324600" cy="457200"/>
          </a:xfrm>
          <a:prstGeom prst="rect">
            <a:avLst/>
          </a:prstGeom>
          <a:noFill/>
          <a:ln w="9525">
            <a:noFill/>
            <a:miter lim="800000"/>
            <a:headEnd/>
            <a:tailEnd/>
          </a:ln>
          <a:effectLst/>
        </p:spPr>
        <p:txBody>
          <a:bodyPr>
            <a:spAutoFit/>
          </a:bodyPr>
          <a:lstStyle/>
          <a:p>
            <a:pPr eaLnBrk="1" hangingPunct="1">
              <a:spcBef>
                <a:spcPct val="50000"/>
              </a:spcBef>
            </a:pPr>
            <a:r>
              <a:rPr lang="en-US" sz="2400" b="1">
                <a:latin typeface="Arial" charset="0"/>
              </a:rPr>
              <a:t>        Slow Moving Air; High Air Pressure</a:t>
            </a:r>
          </a:p>
        </p:txBody>
      </p:sp>
      <p:sp>
        <p:nvSpPr>
          <p:cNvPr id="134172" name="Freeform 28"/>
          <p:cNvSpPr>
            <a:spLocks/>
          </p:cNvSpPr>
          <p:nvPr/>
        </p:nvSpPr>
        <p:spPr bwMode="auto">
          <a:xfrm>
            <a:off x="2362200" y="-304800"/>
            <a:ext cx="5867400" cy="3975100"/>
          </a:xfrm>
          <a:custGeom>
            <a:avLst/>
            <a:gdLst/>
            <a:ahLst/>
            <a:cxnLst>
              <a:cxn ang="0">
                <a:pos x="0" y="2504"/>
              </a:cxn>
              <a:cxn ang="0">
                <a:pos x="2064" y="296"/>
              </a:cxn>
              <a:cxn ang="0">
                <a:pos x="3696" y="728"/>
              </a:cxn>
            </a:cxnLst>
            <a:rect l="0" t="0" r="r" b="b"/>
            <a:pathLst>
              <a:path w="3696" h="2504">
                <a:moveTo>
                  <a:pt x="0" y="2504"/>
                </a:moveTo>
                <a:cubicBezTo>
                  <a:pt x="724" y="1548"/>
                  <a:pt x="1448" y="592"/>
                  <a:pt x="2064" y="296"/>
                </a:cubicBezTo>
                <a:cubicBezTo>
                  <a:pt x="2680" y="0"/>
                  <a:pt x="3188" y="364"/>
                  <a:pt x="3696" y="728"/>
                </a:cubicBezTo>
              </a:path>
            </a:pathLst>
          </a:custGeom>
          <a:noFill/>
          <a:ln w="9525" cap="flat">
            <a:solidFill>
              <a:schemeClr val="tx1"/>
            </a:solidFill>
            <a:prstDash val="lgDashDotDot"/>
            <a:round/>
            <a:headEnd/>
            <a:tailEnd/>
          </a:ln>
          <a:effectLst/>
        </p:spPr>
        <p:txBody>
          <a:bodyPr/>
          <a:lstStyle/>
          <a:p>
            <a:endParaRPr lang="en-US"/>
          </a:p>
        </p:txBody>
      </p:sp>
      <p:sp>
        <p:nvSpPr>
          <p:cNvPr id="134174" name="Freeform 30"/>
          <p:cNvSpPr>
            <a:spLocks/>
          </p:cNvSpPr>
          <p:nvPr/>
        </p:nvSpPr>
        <p:spPr bwMode="auto">
          <a:xfrm>
            <a:off x="7391400" y="838200"/>
            <a:ext cx="838200" cy="3352800"/>
          </a:xfrm>
          <a:custGeom>
            <a:avLst/>
            <a:gdLst/>
            <a:ahLst/>
            <a:cxnLst>
              <a:cxn ang="0">
                <a:pos x="528" y="0"/>
              </a:cxn>
              <a:cxn ang="0">
                <a:pos x="0" y="2112"/>
              </a:cxn>
            </a:cxnLst>
            <a:rect l="0" t="0" r="r" b="b"/>
            <a:pathLst>
              <a:path w="528" h="2112">
                <a:moveTo>
                  <a:pt x="528" y="0"/>
                </a:moveTo>
                <a:cubicBezTo>
                  <a:pt x="308" y="880"/>
                  <a:pt x="88" y="1760"/>
                  <a:pt x="0" y="2112"/>
                </a:cubicBezTo>
              </a:path>
            </a:pathLst>
          </a:custGeom>
          <a:noFill/>
          <a:ln w="9525" cap="flat">
            <a:solidFill>
              <a:schemeClr val="tx1"/>
            </a:solidFill>
            <a:prstDash val="lgDashDot"/>
            <a:round/>
            <a:headEnd/>
            <a:tailEnd/>
          </a:ln>
          <a:effectLst/>
        </p:spPr>
        <p:txBody>
          <a:bodyPr/>
          <a:lstStyle/>
          <a:p>
            <a:endParaRPr lang="en-US"/>
          </a:p>
        </p:txBody>
      </p:sp>
      <p:sp>
        <p:nvSpPr>
          <p:cNvPr id="134176" name="Text Box 32"/>
          <p:cNvSpPr txBox="1">
            <a:spLocks noChangeArrowheads="1"/>
          </p:cNvSpPr>
          <p:nvPr/>
        </p:nvSpPr>
        <p:spPr bwMode="auto">
          <a:xfrm>
            <a:off x="3733800" y="3733800"/>
            <a:ext cx="2057400" cy="366713"/>
          </a:xfrm>
          <a:prstGeom prst="rect">
            <a:avLst/>
          </a:prstGeom>
          <a:noFill/>
          <a:ln w="9525">
            <a:noFill/>
            <a:miter lim="800000"/>
            <a:headEnd/>
            <a:tailEnd/>
          </a:ln>
          <a:effectLst/>
        </p:spPr>
        <p:txBody>
          <a:bodyPr>
            <a:spAutoFit/>
          </a:bodyPr>
          <a:lstStyle/>
          <a:p>
            <a:pPr>
              <a:spcBef>
                <a:spcPct val="50000"/>
              </a:spcBef>
            </a:pPr>
            <a:r>
              <a:rPr lang="en-US"/>
              <a:t>airfoil</a:t>
            </a:r>
          </a:p>
        </p:txBody>
      </p:sp>
      <p:sp>
        <p:nvSpPr>
          <p:cNvPr id="134177" name="Text Box 33"/>
          <p:cNvSpPr txBox="1">
            <a:spLocks noChangeArrowheads="1"/>
          </p:cNvSpPr>
          <p:nvPr/>
        </p:nvSpPr>
        <p:spPr bwMode="auto">
          <a:xfrm>
            <a:off x="152400" y="228600"/>
            <a:ext cx="4724400" cy="1587500"/>
          </a:xfrm>
          <a:prstGeom prst="rect">
            <a:avLst/>
          </a:prstGeom>
          <a:noFill/>
          <a:ln w="9525">
            <a:noFill/>
            <a:miter lim="800000"/>
            <a:headEnd/>
            <a:tailEnd/>
          </a:ln>
          <a:effectLst/>
        </p:spPr>
        <p:txBody>
          <a:bodyPr>
            <a:spAutoFit/>
          </a:bodyPr>
          <a:lstStyle/>
          <a:p>
            <a:pPr>
              <a:spcBef>
                <a:spcPct val="50000"/>
              </a:spcBef>
            </a:pPr>
            <a:r>
              <a:rPr lang="en-US" sz="2800" b="1">
                <a:solidFill>
                  <a:schemeClr val="tx2"/>
                </a:solidFill>
              </a:rPr>
              <a:t>BERNOULLI’S PRINCIPLE DIAGRAM</a:t>
            </a:r>
          </a:p>
          <a:p>
            <a:pPr>
              <a:spcBef>
                <a:spcPct val="50000"/>
              </a:spcBef>
            </a:pPr>
            <a:endParaRPr lang="en-US" sz="2800" b="1">
              <a:solidFill>
                <a:schemeClr val="tx2"/>
              </a:solidFill>
            </a:endParaRPr>
          </a:p>
        </p:txBody>
      </p:sp>
      <p:sp>
        <p:nvSpPr>
          <p:cNvPr id="134178" name="Text Box 34"/>
          <p:cNvSpPr txBox="1">
            <a:spLocks noChangeArrowheads="1"/>
          </p:cNvSpPr>
          <p:nvPr/>
        </p:nvSpPr>
        <p:spPr bwMode="auto">
          <a:xfrm>
            <a:off x="457200" y="3810000"/>
            <a:ext cx="1447800" cy="366713"/>
          </a:xfrm>
          <a:prstGeom prst="rect">
            <a:avLst/>
          </a:prstGeom>
          <a:noFill/>
          <a:ln w="9525">
            <a:noFill/>
            <a:miter lim="800000"/>
            <a:headEnd/>
            <a:tailEnd/>
          </a:ln>
          <a:effectLst/>
        </p:spPr>
        <p:txBody>
          <a:bodyPr>
            <a:spAutoFit/>
          </a:bodyPr>
          <a:lstStyle/>
          <a:p>
            <a:pPr>
              <a:spcBef>
                <a:spcPct val="50000"/>
              </a:spcBef>
            </a:pPr>
            <a:r>
              <a:rPr lang="en-US">
                <a:solidFill>
                  <a:schemeClr val="tx2"/>
                </a:solidFill>
              </a:rPr>
              <a:t>Leading edge</a:t>
            </a:r>
          </a:p>
        </p:txBody>
      </p:sp>
      <p:sp>
        <p:nvSpPr>
          <p:cNvPr id="134179" name="Text Box 35"/>
          <p:cNvSpPr txBox="1">
            <a:spLocks noChangeArrowheads="1"/>
          </p:cNvSpPr>
          <p:nvPr/>
        </p:nvSpPr>
        <p:spPr bwMode="auto">
          <a:xfrm>
            <a:off x="7620000" y="3886200"/>
            <a:ext cx="1524000" cy="366713"/>
          </a:xfrm>
          <a:prstGeom prst="rect">
            <a:avLst/>
          </a:prstGeom>
          <a:noFill/>
          <a:ln w="9525">
            <a:noFill/>
            <a:miter lim="800000"/>
            <a:headEnd/>
            <a:tailEnd/>
          </a:ln>
          <a:effectLst/>
        </p:spPr>
        <p:txBody>
          <a:bodyPr>
            <a:spAutoFit/>
          </a:bodyPr>
          <a:lstStyle/>
          <a:p>
            <a:pPr>
              <a:spcBef>
                <a:spcPct val="50000"/>
              </a:spcBef>
            </a:pPr>
            <a:r>
              <a:rPr lang="en-US">
                <a:solidFill>
                  <a:schemeClr val="tx2"/>
                </a:solidFill>
              </a:rPr>
              <a:t>Trailing edge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7" name="Picture 5" descr="airfoildemo"/>
          <p:cNvPicPr>
            <a:picLocks noChangeAspect="1" noChangeArrowheads="1" noCrop="1"/>
          </p:cNvPicPr>
          <p:nvPr/>
        </p:nvPicPr>
        <p:blipFill>
          <a:blip r:embed="rId2" cstate="print"/>
          <a:srcRect/>
          <a:stretch>
            <a:fillRect/>
          </a:stretch>
        </p:blipFill>
        <p:spPr bwMode="auto">
          <a:xfrm>
            <a:off x="228600" y="2286000"/>
            <a:ext cx="3886200" cy="4038600"/>
          </a:xfrm>
          <a:prstGeom prst="rect">
            <a:avLst/>
          </a:prstGeom>
          <a:noFill/>
        </p:spPr>
      </p:pic>
      <p:sp>
        <p:nvSpPr>
          <p:cNvPr id="141318" name="Text Box 6"/>
          <p:cNvSpPr txBox="1">
            <a:spLocks noChangeArrowheads="1"/>
          </p:cNvSpPr>
          <p:nvPr/>
        </p:nvSpPr>
        <p:spPr bwMode="auto">
          <a:xfrm>
            <a:off x="5029200" y="1752600"/>
            <a:ext cx="3657600" cy="1465263"/>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The distance traveled is the same.  Equal distances in equal times means the air is traveling at same speed.  There’s no net force=no lift.</a:t>
            </a:r>
          </a:p>
        </p:txBody>
      </p:sp>
      <p:sp>
        <p:nvSpPr>
          <p:cNvPr id="141319" name="Text Box 7"/>
          <p:cNvSpPr txBox="1">
            <a:spLocks noChangeArrowheads="1"/>
          </p:cNvSpPr>
          <p:nvPr/>
        </p:nvSpPr>
        <p:spPr bwMode="auto">
          <a:xfrm>
            <a:off x="5029200" y="3429000"/>
            <a:ext cx="3733800" cy="1190625"/>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The curved shape is a longer distance so the air is traveling faster.  Equal distances traveled in equal times.  No net force=no lift.</a:t>
            </a:r>
          </a:p>
        </p:txBody>
      </p:sp>
      <p:sp>
        <p:nvSpPr>
          <p:cNvPr id="141320" name="Text Box 8"/>
          <p:cNvSpPr txBox="1">
            <a:spLocks noChangeArrowheads="1"/>
          </p:cNvSpPr>
          <p:nvPr/>
        </p:nvSpPr>
        <p:spPr bwMode="auto">
          <a:xfrm>
            <a:off x="5029200" y="4876800"/>
            <a:ext cx="3352800" cy="1739900"/>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The air on top is traveling faster.  It exerts less force.  When 2 forces are combined they do not cancel each other out.  Therefore there is some net force upward.</a:t>
            </a:r>
          </a:p>
        </p:txBody>
      </p:sp>
      <p:sp>
        <p:nvSpPr>
          <p:cNvPr id="141321" name="Text Box 9"/>
          <p:cNvSpPr txBox="1">
            <a:spLocks noChangeArrowheads="1"/>
          </p:cNvSpPr>
          <p:nvPr/>
        </p:nvSpPr>
        <p:spPr bwMode="auto">
          <a:xfrm>
            <a:off x="1905000" y="609600"/>
            <a:ext cx="6324600" cy="823913"/>
          </a:xfrm>
          <a:prstGeom prst="rect">
            <a:avLst/>
          </a:prstGeom>
          <a:noFill/>
          <a:ln w="9525">
            <a:noFill/>
            <a:miter lim="800000"/>
            <a:headEnd/>
            <a:tailEnd/>
          </a:ln>
          <a:effectLst/>
        </p:spPr>
        <p:txBody>
          <a:bodyPr>
            <a:spAutoFit/>
          </a:bodyPr>
          <a:lstStyle/>
          <a:p>
            <a:pPr algn="ctr">
              <a:spcBef>
                <a:spcPct val="50000"/>
              </a:spcBef>
            </a:pPr>
            <a:r>
              <a:rPr lang="en-US" sz="4800" b="1"/>
              <a:t>Shape of the Wing</a:t>
            </a:r>
          </a:p>
        </p:txBody>
      </p:sp>
      <p:sp>
        <p:nvSpPr>
          <p:cNvPr id="141323" name="Text Box 11"/>
          <p:cNvSpPr txBox="1">
            <a:spLocks noChangeArrowheads="1"/>
          </p:cNvSpPr>
          <p:nvPr/>
        </p:nvSpPr>
        <p:spPr bwMode="auto">
          <a:xfrm>
            <a:off x="533400" y="6477000"/>
            <a:ext cx="3276600" cy="366713"/>
          </a:xfrm>
          <a:prstGeom prst="rect">
            <a:avLst/>
          </a:prstGeom>
          <a:noFill/>
          <a:ln w="9525">
            <a:noFill/>
            <a:miter lim="800000"/>
            <a:headEnd/>
            <a:tailEnd/>
          </a:ln>
          <a:effectLst/>
        </p:spPr>
        <p:txBody>
          <a:bodyPr>
            <a:spAutoFit/>
          </a:bodyPr>
          <a:lstStyle/>
          <a:p>
            <a:pPr>
              <a:spcBef>
                <a:spcPct val="50000"/>
              </a:spcBef>
            </a:pPr>
            <a:r>
              <a:rPr lang="en-US"/>
              <a:t>          </a:t>
            </a:r>
            <a:r>
              <a:rPr lang="en-US" b="1"/>
              <a:t>Bernoulli’s Principle</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Rot="1" noChangeArrowheads="1"/>
          </p:cNvSpPr>
          <p:nvPr>
            <p:ph type="title"/>
          </p:nvPr>
        </p:nvSpPr>
        <p:spPr/>
        <p:txBody>
          <a:bodyPr/>
          <a:lstStyle/>
          <a:p>
            <a:r>
              <a:rPr lang="en-US"/>
              <a:t>Newtonian View</a:t>
            </a:r>
          </a:p>
        </p:txBody>
      </p:sp>
      <p:sp>
        <p:nvSpPr>
          <p:cNvPr id="439299" name="Rectangle 3"/>
          <p:cNvSpPr>
            <a:spLocks noGrp="1" noChangeArrowheads="1"/>
          </p:cNvSpPr>
          <p:nvPr>
            <p:ph type="body" idx="1"/>
          </p:nvPr>
        </p:nvSpPr>
        <p:spPr/>
        <p:txBody>
          <a:bodyPr/>
          <a:lstStyle/>
          <a:p>
            <a:pPr>
              <a:lnSpc>
                <a:spcPct val="80000"/>
              </a:lnSpc>
            </a:pPr>
            <a:r>
              <a:rPr lang="en-US" sz="2800"/>
              <a:t>Newton’s Third Law states that “for every action there is always an equal but opposite reaction.”</a:t>
            </a:r>
          </a:p>
          <a:p>
            <a:pPr>
              <a:lnSpc>
                <a:spcPct val="80000"/>
              </a:lnSpc>
            </a:pPr>
            <a:r>
              <a:rPr lang="en-US" sz="2800"/>
              <a:t>Newton’s Third Law, is often called the Law of Conservation of Momentum, which states:</a:t>
            </a:r>
          </a:p>
          <a:p>
            <a:pPr lvl="1">
              <a:lnSpc>
                <a:spcPct val="80000"/>
              </a:lnSpc>
            </a:pPr>
            <a:r>
              <a:rPr lang="en-US" sz="2400"/>
              <a:t>When an object is given a certain momentum in a given direction, some other body will receive an equal momentum in the opposite direction</a:t>
            </a:r>
          </a:p>
          <a:p>
            <a:pPr>
              <a:lnSpc>
                <a:spcPct val="80000"/>
              </a:lnSpc>
            </a:pPr>
            <a:r>
              <a:rPr lang="en-US" sz="2800"/>
              <a:t>This theory predicts that as the air stream passes by, it is deflected downward.</a:t>
            </a:r>
          </a:p>
          <a:p>
            <a:pPr>
              <a:lnSpc>
                <a:spcPct val="80000"/>
              </a:lnSpc>
            </a:pPr>
            <a:r>
              <a:rPr lang="en-US" sz="2800"/>
              <a:t>Both top and bottom surfaces of </a:t>
            </a:r>
          </a:p>
          <a:p>
            <a:pPr>
              <a:lnSpc>
                <a:spcPct val="80000"/>
              </a:lnSpc>
              <a:buFont typeface="Wingdings" pitchFamily="2" charset="2"/>
              <a:buNone/>
            </a:pPr>
            <a:r>
              <a:rPr lang="en-US" sz="2800"/>
              <a:t>	wing play important roles in deflection</a:t>
            </a:r>
          </a:p>
        </p:txBody>
      </p:sp>
      <p:pic>
        <p:nvPicPr>
          <p:cNvPr id="439300" name="Picture 4" descr="newton"/>
          <p:cNvPicPr>
            <a:picLocks noChangeAspect="1" noChangeArrowheads="1"/>
          </p:cNvPicPr>
          <p:nvPr/>
        </p:nvPicPr>
        <p:blipFill>
          <a:blip r:embed="rId2" cstate="print"/>
          <a:srcRect/>
          <a:stretch>
            <a:fillRect/>
          </a:stretch>
        </p:blipFill>
        <p:spPr bwMode="auto">
          <a:xfrm>
            <a:off x="6781800" y="4953000"/>
            <a:ext cx="1282700" cy="1625600"/>
          </a:xfrm>
          <a:prstGeom prst="rect">
            <a:avLst/>
          </a:prstGeom>
          <a:noFill/>
        </p:spPr>
      </p:pic>
      <p:sp>
        <p:nvSpPr>
          <p:cNvPr id="439301" name="Rectangle 5"/>
          <p:cNvSpPr>
            <a:spLocks noChangeArrowheads="1"/>
          </p:cNvSpPr>
          <p:nvPr/>
        </p:nvSpPr>
        <p:spPr bwMode="auto">
          <a:xfrm>
            <a:off x="5634038" y="6491288"/>
            <a:ext cx="3509962" cy="366712"/>
          </a:xfrm>
          <a:prstGeom prst="rect">
            <a:avLst/>
          </a:prstGeom>
          <a:noFill/>
          <a:ln w="9525">
            <a:noFill/>
            <a:miter lim="800000"/>
            <a:headEnd/>
            <a:tailEnd/>
          </a:ln>
          <a:effectLst/>
        </p:spPr>
        <p:txBody>
          <a:bodyPr wrap="none" anchor="ctr">
            <a:spAutoFit/>
          </a:bodyPr>
          <a:lstStyle/>
          <a:p>
            <a:pPr eaLnBrk="1" hangingPunct="1"/>
            <a:r>
              <a:rPr lang="en-US"/>
              <a:t>© Texte </a:t>
            </a:r>
            <a:r>
              <a:rPr lang="en-US">
                <a:hlinkClick r:id="rId3"/>
              </a:rPr>
              <a:t>Olivier Esslinger</a:t>
            </a:r>
            <a:r>
              <a:rPr lang="en-US"/>
              <a:t> 2003-2006 </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Rot="1" noChangeArrowheads="1"/>
          </p:cNvSpPr>
          <p:nvPr>
            <p:ph type="title"/>
          </p:nvPr>
        </p:nvSpPr>
        <p:spPr/>
        <p:txBody>
          <a:bodyPr/>
          <a:lstStyle/>
          <a:p>
            <a:r>
              <a:rPr lang="en-US"/>
              <a:t>Newtonian View Explained</a:t>
            </a:r>
          </a:p>
        </p:txBody>
      </p:sp>
      <p:sp>
        <p:nvSpPr>
          <p:cNvPr id="440323" name="Rectangle 3"/>
          <p:cNvSpPr>
            <a:spLocks noGrp="1" noChangeArrowheads="1"/>
          </p:cNvSpPr>
          <p:nvPr>
            <p:ph type="body" idx="1"/>
          </p:nvPr>
        </p:nvSpPr>
        <p:spPr/>
        <p:txBody>
          <a:bodyPr/>
          <a:lstStyle/>
          <a:p>
            <a:pPr>
              <a:lnSpc>
                <a:spcPct val="80000"/>
              </a:lnSpc>
            </a:pPr>
            <a:r>
              <a:rPr lang="en-US" sz="2000"/>
              <a:t>As the airflow separates, they both experience two different accelerations</a:t>
            </a:r>
          </a:p>
          <a:p>
            <a:pPr lvl="1">
              <a:lnSpc>
                <a:spcPct val="80000"/>
              </a:lnSpc>
            </a:pPr>
            <a:r>
              <a:rPr lang="en-US" sz="1800"/>
              <a:t>Flow </a:t>
            </a:r>
            <a:r>
              <a:rPr lang="en-US" sz="1800" u="sng"/>
              <a:t>under</a:t>
            </a:r>
            <a:r>
              <a:rPr lang="en-US" sz="1800"/>
              <a:t> </a:t>
            </a:r>
          </a:p>
          <a:p>
            <a:pPr lvl="2">
              <a:lnSpc>
                <a:spcPct val="80000"/>
              </a:lnSpc>
            </a:pPr>
            <a:r>
              <a:rPr lang="en-US" sz="1600"/>
              <a:t>encounters downward slope; airflow is deflected downward (action), and the air stream reacts by pushing the wings up (reaction).</a:t>
            </a:r>
          </a:p>
          <a:p>
            <a:pPr lvl="2">
              <a:lnSpc>
                <a:spcPct val="80000"/>
              </a:lnSpc>
            </a:pPr>
            <a:r>
              <a:rPr lang="en-US" sz="1600"/>
              <a:t>Air molecules impart some of their momentum to the wing, therefore nudging wing</a:t>
            </a:r>
          </a:p>
          <a:p>
            <a:pPr lvl="1">
              <a:lnSpc>
                <a:spcPct val="80000"/>
              </a:lnSpc>
            </a:pPr>
            <a:r>
              <a:rPr lang="en-US" sz="1800"/>
              <a:t>Flow </a:t>
            </a:r>
            <a:r>
              <a:rPr lang="en-US" sz="1800" u="sng"/>
              <a:t>over</a:t>
            </a:r>
            <a:r>
              <a:rPr lang="en-US" sz="1800"/>
              <a:t> travels up, over and down</a:t>
            </a:r>
          </a:p>
          <a:p>
            <a:pPr lvl="2">
              <a:lnSpc>
                <a:spcPct val="80000"/>
              </a:lnSpc>
            </a:pPr>
            <a:r>
              <a:rPr lang="en-US" sz="1600"/>
              <a:t>Initially flow encounters upward sloping surface-pushes it upward</a:t>
            </a:r>
          </a:p>
          <a:p>
            <a:pPr lvl="2">
              <a:lnSpc>
                <a:spcPct val="80000"/>
              </a:lnSpc>
            </a:pPr>
            <a:r>
              <a:rPr lang="en-US" sz="1600"/>
              <a:t>This upward force causes air to push downward on the leading portion of wings top surface</a:t>
            </a:r>
          </a:p>
          <a:p>
            <a:pPr lvl="2">
              <a:lnSpc>
                <a:spcPct val="80000"/>
              </a:lnSpc>
            </a:pPr>
            <a:r>
              <a:rPr lang="en-US" sz="1600"/>
              <a:t>Top surface is curved, so it soon begins to slope downward</a:t>
            </a:r>
          </a:p>
          <a:p>
            <a:pPr lvl="2">
              <a:lnSpc>
                <a:spcPct val="80000"/>
              </a:lnSpc>
            </a:pPr>
            <a:r>
              <a:rPr lang="en-US" sz="1600"/>
              <a:t>Before airflow leaves trailing edge there is a slight downward component to its motion</a:t>
            </a:r>
          </a:p>
          <a:p>
            <a:pPr lvl="3">
              <a:lnSpc>
                <a:spcPct val="80000"/>
              </a:lnSpc>
            </a:pPr>
            <a:r>
              <a:rPr lang="en-US" sz="1400"/>
              <a:t>This airflow must accelerate downward to stay in contact with surface</a:t>
            </a:r>
          </a:p>
          <a:p>
            <a:pPr lvl="1">
              <a:lnSpc>
                <a:spcPct val="80000"/>
              </a:lnSpc>
            </a:pPr>
            <a:r>
              <a:rPr lang="en-US" sz="1800"/>
              <a:t>In both cases, wing has made the air accelerate downward by pushing the air downward.  </a:t>
            </a:r>
          </a:p>
          <a:p>
            <a:pPr>
              <a:lnSpc>
                <a:spcPct val="80000"/>
              </a:lnSpc>
              <a:buFont typeface="Wingdings" pitchFamily="2" charset="2"/>
              <a:buNone/>
            </a:pPr>
            <a:r>
              <a:rPr lang="en-US" sz="2400" b="1">
                <a:solidFill>
                  <a:srgbClr val="EB6935"/>
                </a:solidFill>
              </a:rPr>
              <a:t>Downwash</a:t>
            </a:r>
            <a:r>
              <a:rPr lang="en-US" sz="2000"/>
              <a:t> – downward velocity behind the wing (downward deflection of airflow)</a:t>
            </a:r>
          </a:p>
          <a:p>
            <a:pPr>
              <a:lnSpc>
                <a:spcPct val="80000"/>
              </a:lnSpc>
              <a:buFont typeface="Wingdings" pitchFamily="2" charset="2"/>
              <a:buNone/>
            </a:pPr>
            <a:r>
              <a:rPr lang="en-US" sz="2400" b="1">
                <a:solidFill>
                  <a:srgbClr val="EB6935"/>
                </a:solidFill>
              </a:rPr>
              <a:t>Upwash</a:t>
            </a:r>
            <a:r>
              <a:rPr lang="en-US" sz="2000"/>
              <a:t> – slight upward flow of air at leading edge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54" name="Freeform 10"/>
          <p:cNvSpPr>
            <a:spLocks/>
          </p:cNvSpPr>
          <p:nvPr/>
        </p:nvSpPr>
        <p:spPr bwMode="auto">
          <a:xfrm rot="-21078415">
            <a:off x="2339975" y="3054350"/>
            <a:ext cx="5046663" cy="1289050"/>
          </a:xfrm>
          <a:custGeom>
            <a:avLst/>
            <a:gdLst/>
            <a:ahLst/>
            <a:cxnLst>
              <a:cxn ang="0">
                <a:pos x="3264" y="584"/>
              </a:cxn>
              <a:cxn ang="0">
                <a:pos x="672" y="8"/>
              </a:cxn>
              <a:cxn ang="0">
                <a:pos x="0" y="536"/>
              </a:cxn>
              <a:cxn ang="0">
                <a:pos x="672" y="584"/>
              </a:cxn>
            </a:cxnLst>
            <a:rect l="0" t="0" r="r" b="b"/>
            <a:pathLst>
              <a:path w="3264" h="632">
                <a:moveTo>
                  <a:pt x="3264" y="584"/>
                </a:moveTo>
                <a:cubicBezTo>
                  <a:pt x="2240" y="300"/>
                  <a:pt x="1216" y="16"/>
                  <a:pt x="672" y="8"/>
                </a:cubicBezTo>
                <a:cubicBezTo>
                  <a:pt x="128" y="0"/>
                  <a:pt x="0" y="440"/>
                  <a:pt x="0" y="536"/>
                </a:cubicBezTo>
                <a:cubicBezTo>
                  <a:pt x="0" y="632"/>
                  <a:pt x="336" y="608"/>
                  <a:pt x="672" y="584"/>
                </a:cubicBezTo>
              </a:path>
            </a:pathLst>
          </a:custGeom>
          <a:solidFill>
            <a:srgbClr val="EB6935"/>
          </a:solidFill>
          <a:ln w="28575" cmpd="sng">
            <a:noFill/>
            <a:round/>
            <a:headEnd/>
            <a:tailEnd/>
          </a:ln>
          <a:effectLst/>
        </p:spPr>
        <p:txBody>
          <a:bodyPr/>
          <a:lstStyle/>
          <a:p>
            <a:endParaRPr lang="en-US"/>
          </a:p>
        </p:txBody>
      </p:sp>
      <p:sp>
        <p:nvSpPr>
          <p:cNvPr id="441384" name="Freeform 40"/>
          <p:cNvSpPr>
            <a:spLocks/>
          </p:cNvSpPr>
          <p:nvPr/>
        </p:nvSpPr>
        <p:spPr bwMode="auto">
          <a:xfrm>
            <a:off x="2286000" y="4038600"/>
            <a:ext cx="6477000" cy="1295400"/>
          </a:xfrm>
          <a:custGeom>
            <a:avLst/>
            <a:gdLst/>
            <a:ahLst/>
            <a:cxnLst>
              <a:cxn ang="0">
                <a:pos x="0" y="0"/>
              </a:cxn>
              <a:cxn ang="0">
                <a:pos x="3264" y="576"/>
              </a:cxn>
              <a:cxn ang="0">
                <a:pos x="4080" y="816"/>
              </a:cxn>
            </a:cxnLst>
            <a:rect l="0" t="0" r="r" b="b"/>
            <a:pathLst>
              <a:path w="4080" h="816">
                <a:moveTo>
                  <a:pt x="0" y="0"/>
                </a:moveTo>
                <a:cubicBezTo>
                  <a:pt x="1292" y="220"/>
                  <a:pt x="2584" y="440"/>
                  <a:pt x="3264" y="576"/>
                </a:cubicBezTo>
                <a:cubicBezTo>
                  <a:pt x="3944" y="712"/>
                  <a:pt x="3944" y="776"/>
                  <a:pt x="4080" y="816"/>
                </a:cubicBezTo>
              </a:path>
            </a:pathLst>
          </a:custGeom>
          <a:noFill/>
          <a:ln w="57150" cmpd="sng">
            <a:solidFill>
              <a:schemeClr val="tx1"/>
            </a:solidFill>
            <a:round/>
            <a:headEnd type="none" w="med" len="med"/>
            <a:tailEnd type="triangle" w="med" len="med"/>
          </a:ln>
          <a:effectLst/>
        </p:spPr>
        <p:txBody>
          <a:bodyPr/>
          <a:lstStyle/>
          <a:p>
            <a:endParaRPr lang="en-US"/>
          </a:p>
        </p:txBody>
      </p:sp>
      <p:sp>
        <p:nvSpPr>
          <p:cNvPr id="441399" name="Freeform 55"/>
          <p:cNvSpPr>
            <a:spLocks/>
          </p:cNvSpPr>
          <p:nvPr/>
        </p:nvSpPr>
        <p:spPr bwMode="auto">
          <a:xfrm>
            <a:off x="2209800" y="2463800"/>
            <a:ext cx="6553200" cy="2413000"/>
          </a:xfrm>
          <a:custGeom>
            <a:avLst/>
            <a:gdLst/>
            <a:ahLst/>
            <a:cxnLst>
              <a:cxn ang="0">
                <a:pos x="0" y="464"/>
              </a:cxn>
              <a:cxn ang="0">
                <a:pos x="1248" y="176"/>
              </a:cxn>
              <a:cxn ang="0">
                <a:pos x="4128" y="1520"/>
              </a:cxn>
            </a:cxnLst>
            <a:rect l="0" t="0" r="r" b="b"/>
            <a:pathLst>
              <a:path w="4128" h="1520">
                <a:moveTo>
                  <a:pt x="0" y="464"/>
                </a:moveTo>
                <a:cubicBezTo>
                  <a:pt x="280" y="232"/>
                  <a:pt x="560" y="0"/>
                  <a:pt x="1248" y="176"/>
                </a:cubicBezTo>
                <a:cubicBezTo>
                  <a:pt x="1936" y="352"/>
                  <a:pt x="3032" y="936"/>
                  <a:pt x="4128" y="1520"/>
                </a:cubicBezTo>
              </a:path>
            </a:pathLst>
          </a:custGeom>
          <a:noFill/>
          <a:ln w="57150" cmpd="sng">
            <a:solidFill>
              <a:schemeClr val="tx1"/>
            </a:solidFill>
            <a:round/>
            <a:headEnd type="none" w="med" len="med"/>
            <a:tailEnd type="triangle" w="med" len="med"/>
          </a:ln>
          <a:effectLst/>
        </p:spPr>
        <p:txBody>
          <a:bodyPr/>
          <a:lstStyle/>
          <a:p>
            <a:endParaRPr lang="en-US"/>
          </a:p>
        </p:txBody>
      </p:sp>
      <p:sp>
        <p:nvSpPr>
          <p:cNvPr id="441408" name="Freeform 64"/>
          <p:cNvSpPr>
            <a:spLocks/>
          </p:cNvSpPr>
          <p:nvPr/>
        </p:nvSpPr>
        <p:spPr bwMode="auto">
          <a:xfrm>
            <a:off x="304800" y="3200400"/>
            <a:ext cx="1905000" cy="355600"/>
          </a:xfrm>
          <a:custGeom>
            <a:avLst/>
            <a:gdLst/>
            <a:ahLst/>
            <a:cxnLst>
              <a:cxn ang="0">
                <a:pos x="0" y="192"/>
              </a:cxn>
              <a:cxn ang="0">
                <a:pos x="816" y="192"/>
              </a:cxn>
              <a:cxn ang="0">
                <a:pos x="1200" y="0"/>
              </a:cxn>
            </a:cxnLst>
            <a:rect l="0" t="0" r="r" b="b"/>
            <a:pathLst>
              <a:path w="1200" h="224">
                <a:moveTo>
                  <a:pt x="0" y="192"/>
                </a:moveTo>
                <a:cubicBezTo>
                  <a:pt x="308" y="208"/>
                  <a:pt x="616" y="224"/>
                  <a:pt x="816" y="192"/>
                </a:cubicBezTo>
                <a:cubicBezTo>
                  <a:pt x="1016" y="160"/>
                  <a:pt x="1108" y="80"/>
                  <a:pt x="1200" y="0"/>
                </a:cubicBezTo>
              </a:path>
            </a:pathLst>
          </a:custGeom>
          <a:noFill/>
          <a:ln w="57150" cmpd="sng">
            <a:solidFill>
              <a:schemeClr val="tx1"/>
            </a:solidFill>
            <a:round/>
            <a:headEnd/>
            <a:tailEnd/>
          </a:ln>
          <a:effectLst/>
        </p:spPr>
        <p:txBody>
          <a:bodyPr/>
          <a:lstStyle/>
          <a:p>
            <a:endParaRPr lang="en-US"/>
          </a:p>
        </p:txBody>
      </p:sp>
      <p:sp>
        <p:nvSpPr>
          <p:cNvPr id="441409" name="Text Box 65"/>
          <p:cNvSpPr txBox="1">
            <a:spLocks noChangeArrowheads="1"/>
          </p:cNvSpPr>
          <p:nvPr/>
        </p:nvSpPr>
        <p:spPr bwMode="auto">
          <a:xfrm>
            <a:off x="7162800" y="3352800"/>
            <a:ext cx="1905000" cy="457200"/>
          </a:xfrm>
          <a:prstGeom prst="rect">
            <a:avLst/>
          </a:prstGeom>
          <a:noFill/>
          <a:ln w="9525">
            <a:noFill/>
            <a:miter lim="800000"/>
            <a:headEnd/>
            <a:tailEnd/>
          </a:ln>
          <a:effectLst/>
        </p:spPr>
        <p:txBody>
          <a:bodyPr>
            <a:spAutoFit/>
          </a:bodyPr>
          <a:lstStyle/>
          <a:p>
            <a:pPr>
              <a:spcBef>
                <a:spcPct val="50000"/>
              </a:spcBef>
            </a:pPr>
            <a:r>
              <a:rPr lang="en-US" sz="2400"/>
              <a:t>Downwash</a:t>
            </a:r>
          </a:p>
        </p:txBody>
      </p:sp>
      <p:sp>
        <p:nvSpPr>
          <p:cNvPr id="441411" name="Text Box 67"/>
          <p:cNvSpPr txBox="1">
            <a:spLocks noChangeArrowheads="1"/>
          </p:cNvSpPr>
          <p:nvPr/>
        </p:nvSpPr>
        <p:spPr bwMode="auto">
          <a:xfrm>
            <a:off x="152400" y="228600"/>
            <a:ext cx="7391400" cy="519113"/>
          </a:xfrm>
          <a:prstGeom prst="rect">
            <a:avLst/>
          </a:prstGeom>
          <a:noFill/>
          <a:ln w="9525">
            <a:noFill/>
            <a:miter lim="800000"/>
            <a:headEnd/>
            <a:tailEnd/>
          </a:ln>
          <a:effectLst/>
        </p:spPr>
        <p:txBody>
          <a:bodyPr>
            <a:spAutoFit/>
          </a:bodyPr>
          <a:lstStyle/>
          <a:p>
            <a:pPr algn="ctr">
              <a:spcBef>
                <a:spcPct val="50000"/>
              </a:spcBef>
            </a:pPr>
            <a:r>
              <a:rPr lang="en-US" sz="2800" b="1">
                <a:solidFill>
                  <a:schemeClr val="tx2"/>
                </a:solidFill>
              </a:rPr>
              <a:t>        NEWTONIAN’S VIEW DIAGRAM</a:t>
            </a:r>
          </a:p>
        </p:txBody>
      </p:sp>
      <p:sp>
        <p:nvSpPr>
          <p:cNvPr id="441420" name="Freeform 76"/>
          <p:cNvSpPr>
            <a:spLocks/>
          </p:cNvSpPr>
          <p:nvPr/>
        </p:nvSpPr>
        <p:spPr bwMode="auto">
          <a:xfrm>
            <a:off x="228600" y="3860800"/>
            <a:ext cx="2057400" cy="177800"/>
          </a:xfrm>
          <a:custGeom>
            <a:avLst/>
            <a:gdLst/>
            <a:ahLst/>
            <a:cxnLst>
              <a:cxn ang="0">
                <a:pos x="1296" y="112"/>
              </a:cxn>
              <a:cxn ang="0">
                <a:pos x="912" y="16"/>
              </a:cxn>
              <a:cxn ang="0">
                <a:pos x="0" y="16"/>
              </a:cxn>
            </a:cxnLst>
            <a:rect l="0" t="0" r="r" b="b"/>
            <a:pathLst>
              <a:path w="1296" h="112">
                <a:moveTo>
                  <a:pt x="1296" y="112"/>
                </a:moveTo>
                <a:cubicBezTo>
                  <a:pt x="1212" y="72"/>
                  <a:pt x="1128" y="32"/>
                  <a:pt x="912" y="16"/>
                </a:cubicBezTo>
                <a:cubicBezTo>
                  <a:pt x="696" y="0"/>
                  <a:pt x="348" y="8"/>
                  <a:pt x="0" y="16"/>
                </a:cubicBezTo>
              </a:path>
            </a:pathLst>
          </a:custGeom>
          <a:noFill/>
          <a:ln w="57150" cmpd="sng">
            <a:solidFill>
              <a:schemeClr val="tx1"/>
            </a:solidFill>
            <a:round/>
            <a:headEnd/>
            <a:tailEnd/>
          </a:ln>
          <a:effectLst/>
        </p:spPr>
        <p:txBody>
          <a:bodyPr/>
          <a:lstStyle/>
          <a:p>
            <a:endParaRPr lang="en-US"/>
          </a:p>
        </p:txBody>
      </p:sp>
      <p:sp>
        <p:nvSpPr>
          <p:cNvPr id="441421" name="Text Box 77"/>
          <p:cNvSpPr txBox="1">
            <a:spLocks noChangeArrowheads="1"/>
          </p:cNvSpPr>
          <p:nvPr/>
        </p:nvSpPr>
        <p:spPr bwMode="auto">
          <a:xfrm>
            <a:off x="3429000" y="3429000"/>
            <a:ext cx="1676400" cy="366713"/>
          </a:xfrm>
          <a:prstGeom prst="rect">
            <a:avLst/>
          </a:prstGeom>
          <a:noFill/>
          <a:ln w="9525">
            <a:noFill/>
            <a:miter lim="800000"/>
            <a:headEnd/>
            <a:tailEnd/>
          </a:ln>
          <a:effectLst/>
        </p:spPr>
        <p:txBody>
          <a:bodyPr>
            <a:spAutoFit/>
          </a:bodyPr>
          <a:lstStyle/>
          <a:p>
            <a:pPr>
              <a:spcBef>
                <a:spcPct val="50000"/>
              </a:spcBef>
            </a:pPr>
            <a:r>
              <a:rPr lang="en-US"/>
              <a:t>Airfoil</a:t>
            </a:r>
          </a:p>
        </p:txBody>
      </p:sp>
      <p:sp>
        <p:nvSpPr>
          <p:cNvPr id="441434" name="Text Box 90"/>
          <p:cNvSpPr txBox="1">
            <a:spLocks noChangeArrowheads="1"/>
          </p:cNvSpPr>
          <p:nvPr/>
        </p:nvSpPr>
        <p:spPr bwMode="auto">
          <a:xfrm>
            <a:off x="457200" y="4495800"/>
            <a:ext cx="2438400" cy="457200"/>
          </a:xfrm>
          <a:prstGeom prst="rect">
            <a:avLst/>
          </a:prstGeom>
          <a:noFill/>
          <a:ln w="9525">
            <a:noFill/>
            <a:miter lim="800000"/>
            <a:headEnd/>
            <a:tailEnd/>
          </a:ln>
          <a:effectLst/>
        </p:spPr>
        <p:txBody>
          <a:bodyPr>
            <a:spAutoFit/>
          </a:bodyPr>
          <a:lstStyle/>
          <a:p>
            <a:pPr>
              <a:spcBef>
                <a:spcPct val="50000"/>
              </a:spcBef>
            </a:pPr>
            <a:r>
              <a:rPr lang="en-US" sz="2400"/>
              <a:t>Upwash</a:t>
            </a:r>
          </a:p>
        </p:txBody>
      </p:sp>
      <p:sp>
        <p:nvSpPr>
          <p:cNvPr id="441436" name="Rectangle 92"/>
          <p:cNvSpPr>
            <a:spLocks noChangeArrowheads="1"/>
          </p:cNvSpPr>
          <p:nvPr/>
        </p:nvSpPr>
        <p:spPr bwMode="auto">
          <a:xfrm>
            <a:off x="7543800" y="4343400"/>
            <a:ext cx="1371600" cy="990600"/>
          </a:xfrm>
          <a:prstGeom prst="rect">
            <a:avLst/>
          </a:prstGeom>
          <a:noFill/>
          <a:ln w="57150">
            <a:solidFill>
              <a:schemeClr val="bg2"/>
            </a:solidFill>
            <a:miter lim="800000"/>
            <a:headEnd/>
            <a:tailEnd/>
          </a:ln>
          <a:effectLst/>
        </p:spPr>
        <p:txBody>
          <a:bodyPr wrap="none" anchor="ctr"/>
          <a:lstStyle/>
          <a:p>
            <a:endParaRPr lang="en-US"/>
          </a:p>
        </p:txBody>
      </p:sp>
      <p:sp>
        <p:nvSpPr>
          <p:cNvPr id="441439" name="Rectangle 95"/>
          <p:cNvSpPr>
            <a:spLocks noChangeArrowheads="1"/>
          </p:cNvSpPr>
          <p:nvPr/>
        </p:nvSpPr>
        <p:spPr bwMode="auto">
          <a:xfrm>
            <a:off x="762000" y="2895600"/>
            <a:ext cx="1371600" cy="838200"/>
          </a:xfrm>
          <a:prstGeom prst="rect">
            <a:avLst/>
          </a:prstGeom>
          <a:noFill/>
          <a:ln w="57150">
            <a:solidFill>
              <a:schemeClr val="bg2"/>
            </a:solidFill>
            <a:miter lim="800000"/>
            <a:headEnd/>
            <a:tailEnd/>
          </a:ln>
          <a:effectLst/>
        </p:spPr>
        <p:txBody>
          <a:bodyPr wrap="none" anchor="ctr"/>
          <a:lstStyle/>
          <a:p>
            <a:endParaRPr lang="en-US"/>
          </a:p>
        </p:txBody>
      </p:sp>
      <p:sp>
        <p:nvSpPr>
          <p:cNvPr id="441441" name="Line 97"/>
          <p:cNvSpPr>
            <a:spLocks noChangeShapeType="1"/>
          </p:cNvSpPr>
          <p:nvPr/>
        </p:nvSpPr>
        <p:spPr bwMode="auto">
          <a:xfrm flipV="1">
            <a:off x="1143000" y="3733800"/>
            <a:ext cx="0" cy="685800"/>
          </a:xfrm>
          <a:prstGeom prst="line">
            <a:avLst/>
          </a:prstGeom>
          <a:noFill/>
          <a:ln w="57150">
            <a:solidFill>
              <a:schemeClr val="bg2"/>
            </a:solidFill>
            <a:round/>
            <a:headEnd/>
            <a:tailEnd type="triangle" w="med" len="med"/>
          </a:ln>
          <a:effectLst/>
        </p:spPr>
        <p:txBody>
          <a:bodyPr/>
          <a:lstStyle/>
          <a:p>
            <a:endParaRPr lang="en-US"/>
          </a:p>
        </p:txBody>
      </p:sp>
      <p:sp>
        <p:nvSpPr>
          <p:cNvPr id="441442" name="Line 98"/>
          <p:cNvSpPr>
            <a:spLocks noChangeShapeType="1"/>
          </p:cNvSpPr>
          <p:nvPr/>
        </p:nvSpPr>
        <p:spPr bwMode="auto">
          <a:xfrm>
            <a:off x="8001000" y="3810000"/>
            <a:ext cx="0" cy="533400"/>
          </a:xfrm>
          <a:prstGeom prst="line">
            <a:avLst/>
          </a:prstGeom>
          <a:noFill/>
          <a:ln w="57150">
            <a:solidFill>
              <a:schemeClr val="bg2"/>
            </a:solidFill>
            <a:round/>
            <a:headEnd/>
            <a:tailEnd type="triangle" w="med" len="med"/>
          </a:ln>
          <a:effectLst/>
        </p:spPr>
        <p:txBody>
          <a:bodyPr/>
          <a:lstStyle/>
          <a:p>
            <a:endParaRPr lang="en-US"/>
          </a:p>
        </p:txBody>
      </p:sp>
      <p:sp>
        <p:nvSpPr>
          <p:cNvPr id="441443" name="Text Box 99"/>
          <p:cNvSpPr txBox="1">
            <a:spLocks noChangeArrowheads="1"/>
          </p:cNvSpPr>
          <p:nvPr/>
        </p:nvSpPr>
        <p:spPr bwMode="auto">
          <a:xfrm>
            <a:off x="609600" y="5305425"/>
            <a:ext cx="7696200" cy="1552575"/>
          </a:xfrm>
          <a:prstGeom prst="rect">
            <a:avLst/>
          </a:prstGeom>
          <a:noFill/>
          <a:ln w="9525">
            <a:noFill/>
            <a:miter lim="800000"/>
            <a:headEnd/>
            <a:tailEnd/>
          </a:ln>
          <a:effectLst/>
        </p:spPr>
        <p:txBody>
          <a:bodyPr>
            <a:spAutoFit/>
          </a:bodyPr>
          <a:lstStyle/>
          <a:p>
            <a:pPr>
              <a:spcBef>
                <a:spcPct val="50000"/>
              </a:spcBef>
            </a:pPr>
            <a:r>
              <a:rPr lang="en-US" sz="2400"/>
              <a:t>Wing gets a momentum downward from air.  According to Law of Conservation of Momentum, the wing gets an upward momentum in the opposite direction equal to the downward momentum</a:t>
            </a:r>
          </a:p>
        </p:txBody>
      </p:sp>
      <p:sp>
        <p:nvSpPr>
          <p:cNvPr id="441445" name="Text Box 101"/>
          <p:cNvSpPr txBox="1">
            <a:spLocks noChangeArrowheads="1"/>
          </p:cNvSpPr>
          <p:nvPr/>
        </p:nvSpPr>
        <p:spPr bwMode="auto">
          <a:xfrm>
            <a:off x="838200" y="1600200"/>
            <a:ext cx="7772400" cy="457200"/>
          </a:xfrm>
          <a:prstGeom prst="rect">
            <a:avLst/>
          </a:prstGeom>
          <a:noFill/>
          <a:ln w="9525">
            <a:noFill/>
            <a:miter lim="800000"/>
            <a:headEnd/>
            <a:tailEnd/>
          </a:ln>
          <a:effectLst/>
        </p:spPr>
        <p:txBody>
          <a:bodyPr>
            <a:spAutoFit/>
          </a:bodyPr>
          <a:lstStyle/>
          <a:p>
            <a:pPr>
              <a:spcBef>
                <a:spcPct val="50000"/>
              </a:spcBef>
            </a:pPr>
            <a:r>
              <a:rPr lang="en-US" sz="2400"/>
              <a:t>Air is not just flowing from left to right but upward/downward</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rrowheads="1"/>
          </p:cNvSpPr>
          <p:nvPr>
            <p:ph type="title"/>
          </p:nvPr>
        </p:nvSpPr>
        <p:spPr/>
        <p:txBody>
          <a:bodyPr/>
          <a:lstStyle/>
          <a:p>
            <a:r>
              <a:rPr lang="en-US"/>
              <a:t>Experiment 1</a:t>
            </a:r>
          </a:p>
        </p:txBody>
      </p:sp>
      <p:sp>
        <p:nvSpPr>
          <p:cNvPr id="158723" name="Rectangle 3"/>
          <p:cNvSpPr>
            <a:spLocks noGrp="1" noChangeArrowheads="1"/>
          </p:cNvSpPr>
          <p:nvPr>
            <p:ph type="body" idx="1"/>
          </p:nvPr>
        </p:nvSpPr>
        <p:spPr/>
        <p:txBody>
          <a:bodyPr/>
          <a:lstStyle/>
          <a:p>
            <a:pPr marL="609600" indent="-609600">
              <a:lnSpc>
                <a:spcPct val="80000"/>
              </a:lnSpc>
              <a:buFont typeface="Wingdings" pitchFamily="2" charset="2"/>
              <a:buNone/>
            </a:pPr>
            <a:r>
              <a:rPr lang="en-US" sz="2800"/>
              <a:t>Demonstrates Bernoulli’s Principle</a:t>
            </a:r>
          </a:p>
          <a:p>
            <a:pPr marL="609600" indent="-609600">
              <a:lnSpc>
                <a:spcPct val="80000"/>
              </a:lnSpc>
              <a:buFont typeface="Wingdings" pitchFamily="2" charset="2"/>
              <a:buAutoNum type="arabicPeriod"/>
            </a:pPr>
            <a:r>
              <a:rPr lang="en-US" sz="2800"/>
              <a:t>Hold paper horizontally just below your lips (let paper hang limp).</a:t>
            </a:r>
          </a:p>
          <a:p>
            <a:pPr marL="609600" indent="-609600">
              <a:lnSpc>
                <a:spcPct val="80000"/>
              </a:lnSpc>
              <a:buFont typeface="Wingdings" pitchFamily="2" charset="2"/>
              <a:buAutoNum type="arabicPeriod"/>
            </a:pPr>
            <a:r>
              <a:rPr lang="en-US" sz="2800"/>
              <a:t>Blow hard over the top of the paper.</a:t>
            </a:r>
          </a:p>
          <a:p>
            <a:pPr marL="609600" indent="-609600">
              <a:lnSpc>
                <a:spcPct val="80000"/>
              </a:lnSpc>
              <a:buFont typeface="Wingdings" pitchFamily="2" charset="2"/>
              <a:buNone/>
            </a:pPr>
            <a:endParaRPr lang="en-US" sz="2800"/>
          </a:p>
          <a:p>
            <a:pPr marL="609600" indent="-609600" algn="ctr">
              <a:lnSpc>
                <a:spcPct val="80000"/>
              </a:lnSpc>
              <a:buFont typeface="Wingdings" pitchFamily="2" charset="2"/>
              <a:buNone/>
            </a:pPr>
            <a:r>
              <a:rPr lang="en-US" sz="2800" b="1">
                <a:solidFill>
                  <a:schemeClr val="hlink"/>
                </a:solidFill>
              </a:rPr>
              <a:t>What happens to the paper?</a:t>
            </a:r>
          </a:p>
          <a:p>
            <a:pPr marL="609600" indent="-609600">
              <a:lnSpc>
                <a:spcPct val="80000"/>
              </a:lnSpc>
            </a:pPr>
            <a:r>
              <a:rPr lang="en-US" sz="2800"/>
              <a:t>Paper responds by moving up toward the air stream.</a:t>
            </a:r>
          </a:p>
          <a:p>
            <a:pPr marL="609600" indent="-609600">
              <a:lnSpc>
                <a:spcPct val="80000"/>
              </a:lnSpc>
            </a:pPr>
            <a:endParaRPr lang="en-US" sz="2800"/>
          </a:p>
          <a:p>
            <a:pPr marL="609600" indent="-609600" algn="ctr">
              <a:lnSpc>
                <a:spcPct val="80000"/>
              </a:lnSpc>
              <a:buFont typeface="Wingdings" pitchFamily="2" charset="2"/>
              <a:buNone/>
            </a:pPr>
            <a:r>
              <a:rPr lang="en-US" sz="2800" b="1">
                <a:solidFill>
                  <a:schemeClr val="hlink"/>
                </a:solidFill>
              </a:rPr>
              <a:t>Why does this happen?</a:t>
            </a:r>
          </a:p>
          <a:p>
            <a:pPr marL="609600" indent="-609600">
              <a:lnSpc>
                <a:spcPct val="80000"/>
              </a:lnSpc>
            </a:pPr>
            <a:r>
              <a:rPr lang="en-US" sz="2800"/>
              <a:t>Moving air above is at a lower pressure, </a:t>
            </a:r>
          </a:p>
          <a:p>
            <a:pPr marL="609600" indent="-609600">
              <a:lnSpc>
                <a:spcPct val="80000"/>
              </a:lnSpc>
              <a:buFont typeface="Wingdings" pitchFamily="2" charset="2"/>
              <a:buNone/>
            </a:pPr>
            <a:r>
              <a:rPr lang="en-US" sz="2800"/>
              <a:t>	so paper is lifted up by higher pressure</a:t>
            </a:r>
          </a:p>
          <a:p>
            <a:pPr marL="609600" indent="-609600">
              <a:lnSpc>
                <a:spcPct val="80000"/>
              </a:lnSpc>
              <a:buFont typeface="Wingdings" pitchFamily="2" charset="2"/>
              <a:buNone/>
            </a:pPr>
            <a:r>
              <a:rPr lang="en-US" sz="2800"/>
              <a:t>	below it.</a:t>
            </a:r>
          </a:p>
        </p:txBody>
      </p:sp>
      <p:pic>
        <p:nvPicPr>
          <p:cNvPr id="158724" name="Picture 4" descr="blow"/>
          <p:cNvPicPr>
            <a:picLocks noChangeAspect="1" noChangeArrowheads="1"/>
          </p:cNvPicPr>
          <p:nvPr/>
        </p:nvPicPr>
        <p:blipFill>
          <a:blip r:embed="rId2" cstate="print"/>
          <a:srcRect/>
          <a:stretch>
            <a:fillRect/>
          </a:stretch>
        </p:blipFill>
        <p:spPr bwMode="auto">
          <a:xfrm>
            <a:off x="6858000" y="4876800"/>
            <a:ext cx="1571625" cy="1571625"/>
          </a:xfrm>
          <a:prstGeom prst="rect">
            <a:avLst/>
          </a:prstGeom>
          <a:noFill/>
        </p:spPr>
      </p:pic>
      <p:sp>
        <p:nvSpPr>
          <p:cNvPr id="158725" name="Rectangle 5"/>
          <p:cNvSpPr>
            <a:spLocks noChangeArrowheads="1"/>
          </p:cNvSpPr>
          <p:nvPr/>
        </p:nvSpPr>
        <p:spPr bwMode="auto">
          <a:xfrm>
            <a:off x="6477000" y="6491288"/>
            <a:ext cx="2425700" cy="366712"/>
          </a:xfrm>
          <a:prstGeom prst="rect">
            <a:avLst/>
          </a:prstGeom>
          <a:noFill/>
          <a:ln w="9525">
            <a:noFill/>
            <a:miter lim="800000"/>
            <a:headEnd/>
            <a:tailEnd/>
          </a:ln>
          <a:effectLst/>
        </p:spPr>
        <p:txBody>
          <a:bodyPr wrap="none" anchor="ctr">
            <a:spAutoFit/>
          </a:bodyPr>
          <a:lstStyle/>
          <a:p>
            <a:pPr eaLnBrk="1" hangingPunct="1"/>
            <a:r>
              <a:rPr lang="en-US" i="1"/>
              <a:t>copyright Terry Colon, 2006</a:t>
            </a:r>
            <a:r>
              <a:rPr lang="en-US"/>
              <a:t>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r>
              <a:rPr lang="en-US" sz="5400" b="0">
                <a:solidFill>
                  <a:schemeClr val="tx1"/>
                </a:solidFill>
              </a:rPr>
              <a:t>Overview</a:t>
            </a:r>
          </a:p>
        </p:txBody>
      </p:sp>
      <p:sp>
        <p:nvSpPr>
          <p:cNvPr id="12291" name="Rectangle 3"/>
          <p:cNvSpPr>
            <a:spLocks noGrp="1" noChangeArrowheads="1"/>
          </p:cNvSpPr>
          <p:nvPr>
            <p:ph type="body" idx="1"/>
          </p:nvPr>
        </p:nvSpPr>
        <p:spPr/>
        <p:txBody>
          <a:bodyPr/>
          <a:lstStyle/>
          <a:p>
            <a:pPr>
              <a:lnSpc>
                <a:spcPct val="90000"/>
              </a:lnSpc>
            </a:pPr>
            <a:r>
              <a:rPr lang="en-US" sz="2800"/>
              <a:t>Brief discussion of the 4 forces acting on a plane</a:t>
            </a:r>
          </a:p>
          <a:p>
            <a:pPr>
              <a:lnSpc>
                <a:spcPct val="90000"/>
              </a:lnSpc>
            </a:pPr>
            <a:r>
              <a:rPr lang="en-US" sz="2800"/>
              <a:t>Brief definition of the 4 forces</a:t>
            </a:r>
          </a:p>
          <a:p>
            <a:pPr lvl="1">
              <a:lnSpc>
                <a:spcPct val="90000"/>
              </a:lnSpc>
            </a:pPr>
            <a:r>
              <a:rPr lang="en-US" sz="2400"/>
              <a:t>Weight</a:t>
            </a:r>
          </a:p>
          <a:p>
            <a:pPr lvl="1">
              <a:lnSpc>
                <a:spcPct val="90000"/>
              </a:lnSpc>
            </a:pPr>
            <a:r>
              <a:rPr lang="en-US" sz="2400"/>
              <a:t>Drag</a:t>
            </a:r>
          </a:p>
          <a:p>
            <a:pPr lvl="1">
              <a:lnSpc>
                <a:spcPct val="90000"/>
              </a:lnSpc>
            </a:pPr>
            <a:r>
              <a:rPr lang="en-US" sz="2400"/>
              <a:t>Thrust</a:t>
            </a:r>
          </a:p>
          <a:p>
            <a:pPr lvl="1">
              <a:lnSpc>
                <a:spcPct val="90000"/>
              </a:lnSpc>
            </a:pPr>
            <a:r>
              <a:rPr lang="en-US" sz="2400"/>
              <a:t>Lift</a:t>
            </a:r>
          </a:p>
          <a:p>
            <a:pPr>
              <a:lnSpc>
                <a:spcPct val="90000"/>
              </a:lnSpc>
            </a:pPr>
            <a:r>
              <a:rPr lang="en-US" sz="2800"/>
              <a:t>How lift is developed	</a:t>
            </a:r>
          </a:p>
          <a:p>
            <a:pPr lvl="1">
              <a:lnSpc>
                <a:spcPct val="90000"/>
              </a:lnSpc>
            </a:pPr>
            <a:r>
              <a:rPr lang="en-US" sz="2400"/>
              <a:t>Two Perspectives on how lift is created	</a:t>
            </a:r>
          </a:p>
          <a:p>
            <a:pPr>
              <a:lnSpc>
                <a:spcPct val="90000"/>
              </a:lnSpc>
            </a:pPr>
            <a:r>
              <a:rPr lang="en-US" sz="2800"/>
              <a:t>Demonstrations</a:t>
            </a:r>
          </a:p>
          <a:p>
            <a:pPr>
              <a:lnSpc>
                <a:spcPct val="90000"/>
              </a:lnSpc>
            </a:pPr>
            <a:r>
              <a:rPr lang="en-US" sz="2800"/>
              <a:t>Factors that affect lift</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Rot="1" noChangeArrowheads="1"/>
          </p:cNvSpPr>
          <p:nvPr>
            <p:ph type="title"/>
          </p:nvPr>
        </p:nvSpPr>
        <p:spPr/>
        <p:txBody>
          <a:bodyPr/>
          <a:lstStyle/>
          <a:p>
            <a:r>
              <a:rPr lang="en-US"/>
              <a:t>Experiment 2</a:t>
            </a:r>
          </a:p>
        </p:txBody>
      </p:sp>
      <p:sp>
        <p:nvSpPr>
          <p:cNvPr id="443395" name="Rectangle 3"/>
          <p:cNvSpPr>
            <a:spLocks noGrp="1" noChangeArrowheads="1"/>
          </p:cNvSpPr>
          <p:nvPr>
            <p:ph type="body" idx="1"/>
          </p:nvPr>
        </p:nvSpPr>
        <p:spPr/>
        <p:txBody>
          <a:bodyPr/>
          <a:lstStyle/>
          <a:p>
            <a:pPr marL="609600" indent="-609600">
              <a:lnSpc>
                <a:spcPct val="80000"/>
              </a:lnSpc>
            </a:pPr>
            <a:endParaRPr lang="en-US" sz="2400"/>
          </a:p>
          <a:p>
            <a:pPr marL="609600" indent="-609600">
              <a:lnSpc>
                <a:spcPct val="80000"/>
              </a:lnSpc>
            </a:pPr>
            <a:endParaRPr lang="en-US" sz="2400"/>
          </a:p>
          <a:p>
            <a:pPr marL="609600" indent="-609600">
              <a:lnSpc>
                <a:spcPct val="80000"/>
              </a:lnSpc>
            </a:pPr>
            <a:endParaRPr lang="en-US" sz="2400"/>
          </a:p>
          <a:p>
            <a:pPr marL="609600" indent="-609600">
              <a:lnSpc>
                <a:spcPct val="80000"/>
              </a:lnSpc>
            </a:pPr>
            <a:r>
              <a:rPr lang="en-US" sz="2400"/>
              <a:t>Cup full of water</a:t>
            </a:r>
          </a:p>
          <a:p>
            <a:pPr marL="609600" indent="-609600">
              <a:lnSpc>
                <a:spcPct val="80000"/>
              </a:lnSpc>
            </a:pPr>
            <a:r>
              <a:rPr lang="en-US" sz="2400"/>
              <a:t>Straw</a:t>
            </a:r>
          </a:p>
          <a:p>
            <a:pPr marL="609600" indent="-609600">
              <a:lnSpc>
                <a:spcPct val="80000"/>
              </a:lnSpc>
            </a:pPr>
            <a:r>
              <a:rPr lang="en-US" sz="2400"/>
              <a:t>Scissors</a:t>
            </a:r>
          </a:p>
          <a:p>
            <a:pPr marL="609600" indent="-609600">
              <a:lnSpc>
                <a:spcPct val="80000"/>
              </a:lnSpc>
              <a:buFont typeface="Wingdings" pitchFamily="2" charset="2"/>
              <a:buNone/>
            </a:pPr>
            <a:r>
              <a:rPr lang="en-US" sz="2400">
                <a:solidFill>
                  <a:srgbClr val="EB6935"/>
                </a:solidFill>
              </a:rPr>
              <a:t>Results:</a:t>
            </a:r>
            <a:r>
              <a:rPr lang="en-US" sz="2400"/>
              <a:t>  	Blowing over the straw will make the air 			move faster over the top of the straw. The air 			pressure above the straw will decrease and the water 		will go up the straw and squirt out.</a:t>
            </a:r>
          </a:p>
          <a:p>
            <a:pPr marL="609600" indent="-609600">
              <a:lnSpc>
                <a:spcPct val="80000"/>
              </a:lnSpc>
              <a:buFont typeface="Wingdings" pitchFamily="2" charset="2"/>
              <a:buNone/>
            </a:pPr>
            <a:r>
              <a:rPr lang="en-US" sz="2400">
                <a:solidFill>
                  <a:srgbClr val="EB6935"/>
                </a:solidFill>
              </a:rPr>
              <a:t>Explanation</a:t>
            </a:r>
            <a:r>
              <a:rPr lang="en-US" sz="2400"/>
              <a:t>:	The difference in the air pressure over the 			straw and the rest of cup is what lifts the water	</a:t>
            </a:r>
          </a:p>
        </p:txBody>
      </p:sp>
      <p:pic>
        <p:nvPicPr>
          <p:cNvPr id="443396" name="Picture 4" descr="j0174888"/>
          <p:cNvPicPr>
            <a:picLocks noChangeAspect="1" noChangeArrowheads="1"/>
          </p:cNvPicPr>
          <p:nvPr/>
        </p:nvPicPr>
        <p:blipFill>
          <a:blip r:embed="rId2" cstate="print"/>
          <a:srcRect/>
          <a:stretch>
            <a:fillRect/>
          </a:stretch>
        </p:blipFill>
        <p:spPr bwMode="auto">
          <a:xfrm>
            <a:off x="6858000" y="685800"/>
            <a:ext cx="1828800" cy="1676400"/>
          </a:xfrm>
          <a:prstGeom prst="rect">
            <a:avLst/>
          </a:prstGeom>
          <a:noFill/>
        </p:spPr>
      </p:pic>
      <p:pic>
        <p:nvPicPr>
          <p:cNvPr id="443397" name="Picture 5" descr="j0315486"/>
          <p:cNvPicPr>
            <a:picLocks noChangeAspect="1" noChangeArrowheads="1"/>
          </p:cNvPicPr>
          <p:nvPr/>
        </p:nvPicPr>
        <p:blipFill>
          <a:blip r:embed="rId3" cstate="print"/>
          <a:srcRect/>
          <a:stretch>
            <a:fillRect/>
          </a:stretch>
        </p:blipFill>
        <p:spPr bwMode="auto">
          <a:xfrm>
            <a:off x="3429000" y="1143000"/>
            <a:ext cx="1905000" cy="1524000"/>
          </a:xfrm>
          <a:prstGeom prst="rect">
            <a:avLst/>
          </a:prstGeom>
          <a:noFill/>
        </p:spPr>
      </p:pic>
      <p:pic>
        <p:nvPicPr>
          <p:cNvPr id="443398" name="Picture 6" descr="j0390531"/>
          <p:cNvPicPr>
            <a:picLocks noChangeAspect="1" noChangeArrowheads="1"/>
          </p:cNvPicPr>
          <p:nvPr/>
        </p:nvPicPr>
        <p:blipFill>
          <a:blip r:embed="rId4" cstate="print"/>
          <a:srcRect/>
          <a:stretch>
            <a:fillRect/>
          </a:stretch>
        </p:blipFill>
        <p:spPr bwMode="auto">
          <a:xfrm>
            <a:off x="304800" y="533400"/>
            <a:ext cx="1905000" cy="1676400"/>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rrowheads="1"/>
          </p:cNvSpPr>
          <p:nvPr>
            <p:ph type="title"/>
          </p:nvPr>
        </p:nvSpPr>
        <p:spPr/>
        <p:txBody>
          <a:bodyPr/>
          <a:lstStyle/>
          <a:p>
            <a:r>
              <a:rPr lang="en-US" sz="4000"/>
              <a:t>Factors Which Affect the Amount of Lift Created</a:t>
            </a:r>
          </a:p>
        </p:txBody>
      </p:sp>
      <p:sp>
        <p:nvSpPr>
          <p:cNvPr id="155651" name="Rectangle 3"/>
          <p:cNvSpPr>
            <a:spLocks noGrp="1" noChangeArrowheads="1"/>
          </p:cNvSpPr>
          <p:nvPr>
            <p:ph type="body" idx="1"/>
          </p:nvPr>
        </p:nvSpPr>
        <p:spPr/>
        <p:txBody>
          <a:bodyPr/>
          <a:lstStyle/>
          <a:p>
            <a:pPr marL="609600" indent="-609600">
              <a:lnSpc>
                <a:spcPct val="90000"/>
              </a:lnSpc>
            </a:pPr>
            <a:r>
              <a:rPr lang="en-US" sz="2400">
                <a:solidFill>
                  <a:srgbClr val="EB6935"/>
                </a:solidFill>
              </a:rPr>
              <a:t>Speed</a:t>
            </a:r>
          </a:p>
          <a:p>
            <a:pPr marL="990600" lvl="1" indent="-533400">
              <a:lnSpc>
                <a:spcPct val="90000"/>
              </a:lnSpc>
            </a:pPr>
            <a:r>
              <a:rPr lang="en-US" sz="2000"/>
              <a:t>The faster the wing moves through the air the more air is forced over and under</a:t>
            </a:r>
          </a:p>
          <a:p>
            <a:pPr marL="1371600" lvl="2" indent="-457200">
              <a:lnSpc>
                <a:spcPct val="90000"/>
              </a:lnSpc>
            </a:pPr>
            <a:r>
              <a:rPr lang="en-US" sz="1800"/>
              <a:t>So a plane must maintain ample velocity to keep the upward lifting force</a:t>
            </a:r>
          </a:p>
          <a:p>
            <a:pPr marL="1752600" lvl="3" indent="-381000">
              <a:lnSpc>
                <a:spcPct val="90000"/>
              </a:lnSpc>
            </a:pPr>
            <a:r>
              <a:rPr lang="en-US" sz="1600"/>
              <a:t>If it slows down too much—lift decreases—plane descend</a:t>
            </a:r>
          </a:p>
          <a:p>
            <a:pPr marL="609600" indent="-609600">
              <a:lnSpc>
                <a:spcPct val="90000"/>
              </a:lnSpc>
            </a:pPr>
            <a:r>
              <a:rPr lang="en-US" sz="2400">
                <a:solidFill>
                  <a:srgbClr val="EB6935"/>
                </a:solidFill>
              </a:rPr>
              <a:t>Density of air</a:t>
            </a:r>
          </a:p>
          <a:p>
            <a:pPr marL="990600" lvl="1" indent="-533400">
              <a:lnSpc>
                <a:spcPct val="90000"/>
              </a:lnSpc>
            </a:pPr>
            <a:r>
              <a:rPr lang="en-US" sz="2000"/>
              <a:t>The denser the air the more lift (colder air is more dense; air density changes with altitude)</a:t>
            </a:r>
          </a:p>
          <a:p>
            <a:pPr marL="1371600" lvl="2" indent="-457200">
              <a:lnSpc>
                <a:spcPct val="90000"/>
              </a:lnSpc>
            </a:pPr>
            <a:r>
              <a:rPr lang="en-US" sz="1800"/>
              <a:t> Planes climb better in winter. </a:t>
            </a:r>
          </a:p>
          <a:p>
            <a:pPr marL="609600" indent="-609600">
              <a:lnSpc>
                <a:spcPct val="90000"/>
              </a:lnSpc>
            </a:pPr>
            <a:r>
              <a:rPr lang="en-US" sz="2400">
                <a:solidFill>
                  <a:srgbClr val="EB6935"/>
                </a:solidFill>
              </a:rPr>
              <a:t>Shape of wing</a:t>
            </a:r>
          </a:p>
          <a:p>
            <a:pPr marL="990600" lvl="1" indent="-533400">
              <a:lnSpc>
                <a:spcPct val="90000"/>
              </a:lnSpc>
            </a:pPr>
            <a:r>
              <a:rPr lang="en-US" sz="2000"/>
              <a:t>Asymmetrical </a:t>
            </a:r>
          </a:p>
          <a:p>
            <a:pPr marL="609600" indent="-609600">
              <a:lnSpc>
                <a:spcPct val="90000"/>
              </a:lnSpc>
            </a:pPr>
            <a:r>
              <a:rPr lang="en-US" sz="2400">
                <a:solidFill>
                  <a:srgbClr val="EB6935"/>
                </a:solidFill>
              </a:rPr>
              <a:t>Angle of attack</a:t>
            </a:r>
            <a:r>
              <a:rPr lang="en-US" sz="2400"/>
              <a:t> (its tilt relative to the wind)</a:t>
            </a:r>
          </a:p>
          <a:p>
            <a:pPr marL="990600" lvl="1" indent="-533400">
              <a:lnSpc>
                <a:spcPct val="90000"/>
              </a:lnSpc>
            </a:pPr>
            <a:r>
              <a:rPr lang="en-US" sz="2000"/>
              <a:t>Downside:  increases drag</a:t>
            </a:r>
          </a:p>
          <a:p>
            <a:pPr marL="1371600" lvl="2" indent="-457200">
              <a:lnSpc>
                <a:spcPct val="90000"/>
              </a:lnSpc>
              <a:buFont typeface="Wingdings" pitchFamily="2" charset="2"/>
              <a:buNone/>
            </a:pPr>
            <a:endParaRPr lang="en-US" sz="180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Grp="1" noRot="1" noChangeArrowheads="1"/>
          </p:cNvSpPr>
          <p:nvPr>
            <p:ph type="title"/>
          </p:nvPr>
        </p:nvSpPr>
        <p:spPr/>
        <p:txBody>
          <a:bodyPr/>
          <a:lstStyle/>
          <a:p>
            <a:r>
              <a:rPr lang="en-US"/>
              <a:t>Sources</a:t>
            </a:r>
          </a:p>
        </p:txBody>
      </p:sp>
      <p:sp>
        <p:nvSpPr>
          <p:cNvPr id="452611" name="Rectangle 3"/>
          <p:cNvSpPr>
            <a:spLocks noGrp="1" noChangeArrowheads="1"/>
          </p:cNvSpPr>
          <p:nvPr>
            <p:ph type="body" idx="1"/>
          </p:nvPr>
        </p:nvSpPr>
        <p:spPr/>
        <p:txBody>
          <a:bodyPr/>
          <a:lstStyle/>
          <a:p>
            <a:pPr>
              <a:lnSpc>
                <a:spcPct val="90000"/>
              </a:lnSpc>
            </a:pPr>
            <a:r>
              <a:rPr lang="en-US" sz="2400"/>
              <a:t>Texts</a:t>
            </a:r>
          </a:p>
          <a:p>
            <a:pPr lvl="1">
              <a:lnSpc>
                <a:spcPct val="90000"/>
              </a:lnSpc>
            </a:pPr>
            <a:r>
              <a:rPr lang="en-US" sz="2000" u="sng"/>
              <a:t>Physics Made Simple</a:t>
            </a:r>
            <a:r>
              <a:rPr lang="en-US" sz="2000"/>
              <a:t> by Ira M. Freeman, 1990</a:t>
            </a:r>
          </a:p>
          <a:p>
            <a:pPr lvl="1">
              <a:lnSpc>
                <a:spcPct val="90000"/>
              </a:lnSpc>
            </a:pPr>
            <a:r>
              <a:rPr lang="en-US" sz="2000" u="sng"/>
              <a:t>Inquiry Into Physics</a:t>
            </a:r>
            <a:r>
              <a:rPr lang="en-US" sz="2000"/>
              <a:t> by Vern J. Ostediek &amp; Donald J. Bord, 1987</a:t>
            </a:r>
          </a:p>
          <a:p>
            <a:pPr>
              <a:lnSpc>
                <a:spcPct val="90000"/>
              </a:lnSpc>
            </a:pPr>
            <a:r>
              <a:rPr lang="en-US" sz="2400"/>
              <a:t>Websites</a:t>
            </a:r>
          </a:p>
          <a:p>
            <a:pPr lvl="1">
              <a:lnSpc>
                <a:spcPct val="90000"/>
              </a:lnSpc>
            </a:pPr>
            <a:r>
              <a:rPr lang="en-US" sz="2000">
                <a:hlinkClick r:id="rId2"/>
              </a:rPr>
              <a:t>www.howstuffworks.com/airplane.htm</a:t>
            </a:r>
            <a:endParaRPr lang="en-US" sz="2000"/>
          </a:p>
          <a:p>
            <a:pPr lvl="1">
              <a:lnSpc>
                <a:spcPct val="90000"/>
              </a:lnSpc>
            </a:pPr>
            <a:r>
              <a:rPr lang="en-US" sz="2000">
                <a:hlinkClick r:id="rId3"/>
              </a:rPr>
              <a:t>http://Howthingswork.virginia.edu/airplanes.html</a:t>
            </a:r>
            <a:endParaRPr lang="en-US" sz="2000"/>
          </a:p>
          <a:p>
            <a:pPr lvl="1">
              <a:lnSpc>
                <a:spcPct val="90000"/>
              </a:lnSpc>
            </a:pPr>
            <a:r>
              <a:rPr lang="en-US" sz="2000">
                <a:hlinkClick r:id="rId4"/>
              </a:rPr>
              <a:t>www.grc.nasa.gov/WWW/k-12/airplane/forces.html</a:t>
            </a:r>
            <a:endParaRPr lang="en-US" sz="2000"/>
          </a:p>
          <a:p>
            <a:pPr lvl="1">
              <a:lnSpc>
                <a:spcPct val="90000"/>
              </a:lnSpc>
            </a:pPr>
            <a:r>
              <a:rPr lang="en-US" sz="2000">
                <a:hlinkClick r:id="rId5"/>
              </a:rPr>
              <a:t>www.allstar.fiu.edu/aero/airfly/vl3.htm</a:t>
            </a:r>
            <a:endParaRPr lang="en-US" sz="2000"/>
          </a:p>
          <a:p>
            <a:pPr lvl="1">
              <a:lnSpc>
                <a:spcPct val="90000"/>
              </a:lnSpc>
            </a:pPr>
            <a:r>
              <a:rPr lang="en-US" sz="2000">
                <a:hlinkClick r:id="rId6"/>
              </a:rPr>
              <a:t>www.washington.edu/faculty/eberhardt/lift.htm</a:t>
            </a:r>
            <a:endParaRPr lang="en-US" sz="2000"/>
          </a:p>
          <a:p>
            <a:pPr lvl="1">
              <a:lnSpc>
                <a:spcPct val="90000"/>
              </a:lnSpc>
            </a:pPr>
            <a:r>
              <a:rPr lang="en-US" sz="2000">
                <a:hlinkClick r:id="rId7"/>
              </a:rPr>
              <a:t>www.av8n.com/how/htm/airfoils.html</a:t>
            </a:r>
            <a:endParaRPr lang="en-US" sz="2000"/>
          </a:p>
          <a:p>
            <a:pPr lvl="1">
              <a:lnSpc>
                <a:spcPct val="90000"/>
              </a:lnSpc>
            </a:pPr>
            <a:r>
              <a:rPr lang="en-US" sz="2000">
                <a:hlinkClick r:id="rId8"/>
              </a:rPr>
              <a:t>http://sln.fi.edu/flights/own2/forces:html</a:t>
            </a:r>
            <a:endParaRPr lang="en-US" sz="2000"/>
          </a:p>
          <a:p>
            <a:pPr lvl="1">
              <a:lnSpc>
                <a:spcPct val="90000"/>
              </a:lnSpc>
            </a:pPr>
            <a:r>
              <a:rPr lang="en-US" sz="2000">
                <a:hlinkClick r:id="rId9"/>
              </a:rPr>
              <a:t>www.alphatrainer.com/handouts/ac61-23c.pdf</a:t>
            </a:r>
            <a:endParaRPr lang="en-US" sz="2000"/>
          </a:p>
          <a:p>
            <a:pPr lvl="1">
              <a:lnSpc>
                <a:spcPct val="90000"/>
              </a:lnSpc>
            </a:pPr>
            <a:endParaRPr lang="en-US" sz="2000"/>
          </a:p>
          <a:p>
            <a:pPr lvl="1">
              <a:lnSpc>
                <a:spcPct val="90000"/>
              </a:lnSpc>
              <a:buFont typeface="Wingdings" pitchFamily="2" charset="2"/>
              <a:buNone/>
            </a:pPr>
            <a:endParaRPr lang="en-US" sz="2000"/>
          </a:p>
          <a:p>
            <a:pPr lvl="1">
              <a:lnSpc>
                <a:spcPct val="90000"/>
              </a:lnSpc>
            </a:pPr>
            <a:endParaRPr lang="en-US" sz="200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r>
              <a:rPr lang="en-US" sz="5400" b="0"/>
              <a:t>Forces</a:t>
            </a:r>
          </a:p>
        </p:txBody>
      </p:sp>
      <p:sp>
        <p:nvSpPr>
          <p:cNvPr id="4099" name="Rectangle 3"/>
          <p:cNvSpPr>
            <a:spLocks noGrp="1" noChangeArrowheads="1"/>
          </p:cNvSpPr>
          <p:nvPr>
            <p:ph type="body" sz="half" idx="1"/>
          </p:nvPr>
        </p:nvSpPr>
        <p:spPr>
          <a:xfrm>
            <a:off x="609600" y="1676400"/>
            <a:ext cx="4038600" cy="4525963"/>
          </a:xfrm>
        </p:spPr>
        <p:txBody>
          <a:bodyPr/>
          <a:lstStyle/>
          <a:p>
            <a:pPr>
              <a:lnSpc>
                <a:spcPct val="80000"/>
              </a:lnSpc>
              <a:buClr>
                <a:schemeClr val="tx1"/>
              </a:buClr>
            </a:pPr>
            <a:r>
              <a:rPr lang="en-US" sz="2000" b="1" u="sng">
                <a:solidFill>
                  <a:schemeClr val="hlink"/>
                </a:solidFill>
              </a:rPr>
              <a:t>Force</a:t>
            </a:r>
            <a:r>
              <a:rPr lang="en-US" sz="2000" b="1"/>
              <a:t> </a:t>
            </a:r>
            <a:r>
              <a:rPr lang="en-US" sz="2000"/>
              <a:t>– a push or a pull acting</a:t>
            </a:r>
          </a:p>
          <a:p>
            <a:pPr>
              <a:lnSpc>
                <a:spcPct val="80000"/>
              </a:lnSpc>
              <a:buClr>
                <a:schemeClr val="tx1"/>
              </a:buClr>
              <a:buFont typeface="Wingdings" pitchFamily="2" charset="2"/>
              <a:buNone/>
            </a:pPr>
            <a:r>
              <a:rPr lang="en-US" sz="2000"/>
              <a:t>	on a body.</a:t>
            </a:r>
          </a:p>
          <a:p>
            <a:pPr>
              <a:lnSpc>
                <a:spcPct val="80000"/>
              </a:lnSpc>
              <a:buClr>
                <a:schemeClr val="tx1"/>
              </a:buClr>
            </a:pPr>
            <a:r>
              <a:rPr lang="en-US" sz="2000"/>
              <a:t>As a plane flies it is in the center of 4 forces.</a:t>
            </a:r>
          </a:p>
          <a:p>
            <a:pPr lvl="1">
              <a:lnSpc>
                <a:spcPct val="80000"/>
              </a:lnSpc>
              <a:buClr>
                <a:schemeClr val="tx1"/>
              </a:buClr>
            </a:pPr>
            <a:r>
              <a:rPr lang="en-US" sz="2000"/>
              <a:t>Weight, lift, drag and thrust</a:t>
            </a:r>
          </a:p>
          <a:p>
            <a:pPr>
              <a:lnSpc>
                <a:spcPct val="80000"/>
              </a:lnSpc>
              <a:buClr>
                <a:schemeClr val="tx1"/>
              </a:buClr>
            </a:pPr>
            <a:r>
              <a:rPr lang="en-US" sz="2000"/>
              <a:t>Two natural forces being exerted on plane</a:t>
            </a:r>
          </a:p>
          <a:p>
            <a:pPr lvl="1">
              <a:lnSpc>
                <a:spcPct val="80000"/>
              </a:lnSpc>
              <a:buClr>
                <a:schemeClr val="tx1"/>
              </a:buClr>
            </a:pPr>
            <a:r>
              <a:rPr lang="en-US" sz="2000"/>
              <a:t>Weight and drag</a:t>
            </a:r>
          </a:p>
          <a:p>
            <a:pPr lvl="2">
              <a:lnSpc>
                <a:spcPct val="80000"/>
              </a:lnSpc>
              <a:buClr>
                <a:schemeClr val="tx1"/>
              </a:buClr>
            </a:pPr>
            <a:r>
              <a:rPr lang="en-US" sz="2000"/>
              <a:t>A pilot needs to overcome weight and drag to achieve flight</a:t>
            </a:r>
          </a:p>
          <a:p>
            <a:pPr>
              <a:lnSpc>
                <a:spcPct val="80000"/>
              </a:lnSpc>
              <a:buClr>
                <a:schemeClr val="tx1"/>
              </a:buClr>
            </a:pPr>
            <a:r>
              <a:rPr lang="en-US" sz="2000"/>
              <a:t>Two forces a pilot needs to create to overcome weight and drag</a:t>
            </a:r>
          </a:p>
          <a:p>
            <a:pPr lvl="1">
              <a:lnSpc>
                <a:spcPct val="80000"/>
              </a:lnSpc>
              <a:buClr>
                <a:schemeClr val="tx1"/>
              </a:buClr>
            </a:pPr>
            <a:r>
              <a:rPr lang="en-US" sz="2000"/>
              <a:t>Lift and thrust</a:t>
            </a:r>
          </a:p>
          <a:p>
            <a:pPr lvl="2">
              <a:lnSpc>
                <a:spcPct val="80000"/>
              </a:lnSpc>
              <a:buClr>
                <a:schemeClr val="tx1"/>
              </a:buClr>
            </a:pPr>
            <a:r>
              <a:rPr lang="en-US" sz="1800"/>
              <a:t>Lift &amp; thrust are required to keep the airplane in the air</a:t>
            </a:r>
          </a:p>
          <a:p>
            <a:pPr lvl="1">
              <a:lnSpc>
                <a:spcPct val="80000"/>
              </a:lnSpc>
              <a:buClr>
                <a:schemeClr val="tx1"/>
              </a:buClr>
              <a:buFontTx/>
              <a:buNone/>
            </a:pPr>
            <a:endParaRPr lang="en-US" sz="2000"/>
          </a:p>
          <a:p>
            <a:pPr lvl="1">
              <a:lnSpc>
                <a:spcPct val="80000"/>
              </a:lnSpc>
              <a:buClr>
                <a:schemeClr val="tx1"/>
              </a:buClr>
            </a:pPr>
            <a:endParaRPr lang="en-US" sz="2000"/>
          </a:p>
          <a:p>
            <a:pPr lvl="1">
              <a:lnSpc>
                <a:spcPct val="80000"/>
              </a:lnSpc>
            </a:pPr>
            <a:endParaRPr lang="en-US" sz="2000"/>
          </a:p>
          <a:p>
            <a:pPr lvl="1">
              <a:lnSpc>
                <a:spcPct val="80000"/>
              </a:lnSpc>
            </a:pPr>
            <a:endParaRPr lang="en-US" sz="2000"/>
          </a:p>
          <a:p>
            <a:pPr lvl="1">
              <a:lnSpc>
                <a:spcPct val="80000"/>
              </a:lnSpc>
            </a:pPr>
            <a:endParaRPr lang="en-US" sz="2000"/>
          </a:p>
        </p:txBody>
      </p:sp>
      <p:pic>
        <p:nvPicPr>
          <p:cNvPr id="4104" name="Picture 8" descr="j0367408"/>
          <p:cNvPicPr>
            <a:picLocks noGrp="1" noChangeAspect="1" noChangeArrowheads="1"/>
          </p:cNvPicPr>
          <p:nvPr>
            <p:ph type="clipArt" sz="half" idx="2"/>
          </p:nvPr>
        </p:nvPicPr>
        <p:blipFill>
          <a:blip r:embed="rId2" cstate="print"/>
          <a:srcRect/>
          <a:stretch>
            <a:fillRect/>
          </a:stretch>
        </p:blipFill>
        <p:spPr>
          <a:xfrm>
            <a:off x="5257800" y="2976563"/>
            <a:ext cx="2592388" cy="1287462"/>
          </a:xfrm>
        </p:spPr>
      </p:pic>
      <p:sp>
        <p:nvSpPr>
          <p:cNvPr id="4106" name="Line 10"/>
          <p:cNvSpPr>
            <a:spLocks noChangeShapeType="1"/>
          </p:cNvSpPr>
          <p:nvPr/>
        </p:nvSpPr>
        <p:spPr bwMode="auto">
          <a:xfrm flipV="1">
            <a:off x="6858000" y="2133600"/>
            <a:ext cx="0" cy="533400"/>
          </a:xfrm>
          <a:prstGeom prst="line">
            <a:avLst/>
          </a:prstGeom>
          <a:noFill/>
          <a:ln w="57150">
            <a:solidFill>
              <a:schemeClr val="tx1"/>
            </a:solidFill>
            <a:round/>
            <a:headEnd/>
            <a:tailEnd type="triangle" w="med" len="med"/>
          </a:ln>
          <a:effectLst/>
        </p:spPr>
        <p:txBody>
          <a:bodyPr/>
          <a:lstStyle/>
          <a:p>
            <a:endParaRPr lang="en-US"/>
          </a:p>
        </p:txBody>
      </p:sp>
      <p:sp>
        <p:nvSpPr>
          <p:cNvPr id="4107" name="Line 11"/>
          <p:cNvSpPr>
            <a:spLocks noChangeShapeType="1"/>
          </p:cNvSpPr>
          <p:nvPr/>
        </p:nvSpPr>
        <p:spPr bwMode="auto">
          <a:xfrm>
            <a:off x="6858000" y="4419600"/>
            <a:ext cx="0" cy="533400"/>
          </a:xfrm>
          <a:prstGeom prst="line">
            <a:avLst/>
          </a:prstGeom>
          <a:noFill/>
          <a:ln w="57150">
            <a:solidFill>
              <a:schemeClr val="tx1"/>
            </a:solidFill>
            <a:round/>
            <a:headEnd/>
            <a:tailEnd type="triangle" w="med" len="med"/>
          </a:ln>
          <a:effectLst/>
        </p:spPr>
        <p:txBody>
          <a:bodyPr/>
          <a:lstStyle/>
          <a:p>
            <a:endParaRPr lang="en-US"/>
          </a:p>
        </p:txBody>
      </p:sp>
      <p:sp>
        <p:nvSpPr>
          <p:cNvPr id="4111" name="Text Box 15"/>
          <p:cNvSpPr txBox="1">
            <a:spLocks noChangeArrowheads="1"/>
          </p:cNvSpPr>
          <p:nvPr/>
        </p:nvSpPr>
        <p:spPr bwMode="auto">
          <a:xfrm>
            <a:off x="6172200" y="1676400"/>
            <a:ext cx="1524000" cy="366713"/>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       Lift</a:t>
            </a:r>
          </a:p>
        </p:txBody>
      </p:sp>
      <p:sp>
        <p:nvSpPr>
          <p:cNvPr id="4112" name="Text Box 16"/>
          <p:cNvSpPr txBox="1">
            <a:spLocks noChangeArrowheads="1"/>
          </p:cNvSpPr>
          <p:nvPr/>
        </p:nvSpPr>
        <p:spPr bwMode="auto">
          <a:xfrm>
            <a:off x="6400800" y="5029200"/>
            <a:ext cx="1219200" cy="366713"/>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Weight</a:t>
            </a:r>
          </a:p>
        </p:txBody>
      </p:sp>
      <p:sp>
        <p:nvSpPr>
          <p:cNvPr id="4113" name="Text Box 17"/>
          <p:cNvSpPr txBox="1">
            <a:spLocks noChangeArrowheads="1"/>
          </p:cNvSpPr>
          <p:nvPr/>
        </p:nvSpPr>
        <p:spPr bwMode="auto">
          <a:xfrm>
            <a:off x="4800600" y="3810000"/>
            <a:ext cx="990600" cy="366713"/>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Drag</a:t>
            </a:r>
          </a:p>
        </p:txBody>
      </p:sp>
      <p:sp>
        <p:nvSpPr>
          <p:cNvPr id="4114" name="Line 18"/>
          <p:cNvSpPr>
            <a:spLocks noChangeShapeType="1"/>
          </p:cNvSpPr>
          <p:nvPr/>
        </p:nvSpPr>
        <p:spPr bwMode="auto">
          <a:xfrm flipH="1">
            <a:off x="4876800" y="3581400"/>
            <a:ext cx="533400" cy="0"/>
          </a:xfrm>
          <a:prstGeom prst="line">
            <a:avLst/>
          </a:prstGeom>
          <a:noFill/>
          <a:ln w="57150">
            <a:solidFill>
              <a:schemeClr val="tx1"/>
            </a:solidFill>
            <a:round/>
            <a:headEnd/>
            <a:tailEnd type="triangle" w="med" len="med"/>
          </a:ln>
          <a:effectLst/>
        </p:spPr>
        <p:txBody>
          <a:bodyPr/>
          <a:lstStyle/>
          <a:p>
            <a:endParaRPr lang="en-US"/>
          </a:p>
        </p:txBody>
      </p:sp>
      <p:sp>
        <p:nvSpPr>
          <p:cNvPr id="4115" name="Line 19"/>
          <p:cNvSpPr>
            <a:spLocks noChangeShapeType="1"/>
          </p:cNvSpPr>
          <p:nvPr/>
        </p:nvSpPr>
        <p:spPr bwMode="auto">
          <a:xfrm>
            <a:off x="8153400" y="3581400"/>
            <a:ext cx="609600" cy="0"/>
          </a:xfrm>
          <a:prstGeom prst="line">
            <a:avLst/>
          </a:prstGeom>
          <a:noFill/>
          <a:ln w="57150">
            <a:solidFill>
              <a:schemeClr val="tx1"/>
            </a:solidFill>
            <a:round/>
            <a:headEnd/>
            <a:tailEnd type="triangle" w="med" len="med"/>
          </a:ln>
          <a:effectLst/>
        </p:spPr>
        <p:txBody>
          <a:bodyPr/>
          <a:lstStyle/>
          <a:p>
            <a:endParaRPr lang="en-US"/>
          </a:p>
        </p:txBody>
      </p:sp>
      <p:sp>
        <p:nvSpPr>
          <p:cNvPr id="4117" name="Text Box 21"/>
          <p:cNvSpPr txBox="1">
            <a:spLocks noChangeArrowheads="1"/>
          </p:cNvSpPr>
          <p:nvPr/>
        </p:nvSpPr>
        <p:spPr bwMode="auto">
          <a:xfrm>
            <a:off x="8001000" y="3886200"/>
            <a:ext cx="1447800" cy="366713"/>
          </a:xfrm>
          <a:prstGeom prst="rect">
            <a:avLst/>
          </a:prstGeom>
          <a:noFill/>
          <a:ln w="9525">
            <a:noFill/>
            <a:miter lim="800000"/>
            <a:headEnd/>
            <a:tailEnd/>
          </a:ln>
          <a:effectLst/>
        </p:spPr>
        <p:txBody>
          <a:bodyPr>
            <a:spAutoFit/>
          </a:bodyPr>
          <a:lstStyle/>
          <a:p>
            <a:pPr eaLnBrk="1" hangingPunct="1">
              <a:spcBef>
                <a:spcPct val="50000"/>
              </a:spcBef>
            </a:pPr>
            <a:r>
              <a:rPr lang="en-US">
                <a:latin typeface="Arial" charset="0"/>
              </a:rPr>
              <a:t>Thrust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en-US" sz="5400" b="0"/>
              <a:t>Weight</a:t>
            </a:r>
          </a:p>
        </p:txBody>
      </p:sp>
      <p:sp>
        <p:nvSpPr>
          <p:cNvPr id="8195" name="Rectangle 3"/>
          <p:cNvSpPr>
            <a:spLocks noGrp="1" noChangeArrowheads="1"/>
          </p:cNvSpPr>
          <p:nvPr>
            <p:ph type="body" idx="1"/>
          </p:nvPr>
        </p:nvSpPr>
        <p:spPr/>
        <p:txBody>
          <a:bodyPr/>
          <a:lstStyle/>
          <a:p>
            <a:r>
              <a:rPr lang="en-US" sz="2800" b="1" u="sng">
                <a:solidFill>
                  <a:schemeClr val="hlink"/>
                </a:solidFill>
              </a:rPr>
              <a:t>Weight</a:t>
            </a:r>
            <a:r>
              <a:rPr lang="en-US" sz="2800"/>
              <a:t> is defined as the downward force of gravity</a:t>
            </a:r>
          </a:p>
          <a:p>
            <a:pPr lvl="1"/>
            <a:r>
              <a:rPr lang="en-US"/>
              <a:t>Force is always directed toward the center of the earth</a:t>
            </a:r>
          </a:p>
          <a:p>
            <a:r>
              <a:rPr lang="en-US" sz="2800"/>
              <a:t>Weight is distributed throughout the plane</a:t>
            </a:r>
          </a:p>
          <a:p>
            <a:r>
              <a:rPr lang="en-US" sz="2800"/>
              <a:t>The magnitude of the weight depends on the mass of the plane plus the fuel, the people and baggage</a:t>
            </a:r>
          </a:p>
          <a:p>
            <a:r>
              <a:rPr lang="en-US" sz="2800"/>
              <a:t>A pilot must overcome weight by lift to get the plane in the air </a:t>
            </a:r>
          </a:p>
          <a:p>
            <a:pPr lvl="1">
              <a:buFont typeface="Wingdings" pitchFamily="2" charset="2"/>
              <a:buNone/>
            </a:pPr>
            <a:endParaRPr lang="en-US"/>
          </a:p>
          <a:p>
            <a:pPr lvl="2">
              <a:buFont typeface="Wingdings" pitchFamily="2" charset="2"/>
              <a:buNone/>
            </a:pPr>
            <a:endParaRPr lang="en-US" sz="2800"/>
          </a:p>
        </p:txBody>
      </p:sp>
      <p:pic>
        <p:nvPicPr>
          <p:cNvPr id="8198" name="Picture 6" descr="j0367410">
            <a:hlinkHover r:id="" action="ppaction://noaction" highlightClick="1"/>
          </p:cNvPr>
          <p:cNvPicPr>
            <a:picLocks noChangeAspect="1" noChangeArrowheads="1"/>
          </p:cNvPicPr>
          <p:nvPr/>
        </p:nvPicPr>
        <p:blipFill>
          <a:blip r:embed="rId2" cstate="print"/>
          <a:srcRect/>
          <a:stretch>
            <a:fillRect/>
          </a:stretch>
        </p:blipFill>
        <p:spPr bwMode="auto">
          <a:xfrm>
            <a:off x="3810000" y="5514975"/>
            <a:ext cx="1843088" cy="1343025"/>
          </a:xfrm>
          <a:prstGeom prst="rect">
            <a:avLst/>
          </a:prstGeom>
          <a:noFill/>
        </p:spPr>
      </p:pic>
      <p:sp>
        <p:nvSpPr>
          <p:cNvPr id="8199" name="Line 7"/>
          <p:cNvSpPr>
            <a:spLocks noChangeShapeType="1"/>
          </p:cNvSpPr>
          <p:nvPr/>
        </p:nvSpPr>
        <p:spPr bwMode="auto">
          <a:xfrm>
            <a:off x="4800600" y="5029200"/>
            <a:ext cx="0" cy="533400"/>
          </a:xfrm>
          <a:prstGeom prst="line">
            <a:avLst/>
          </a:prstGeom>
          <a:noFill/>
          <a:ln w="76200">
            <a:solidFill>
              <a:schemeClr val="tx1"/>
            </a:solidFill>
            <a:round/>
            <a:headEnd/>
            <a:tailEnd type="triangle" w="med" len="med"/>
          </a:ln>
          <a:effectLst/>
        </p:spPr>
        <p:txBody>
          <a:bodyPr/>
          <a:lstStyle/>
          <a:p>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rrowheads="1"/>
          </p:cNvSpPr>
          <p:nvPr>
            <p:ph type="title"/>
          </p:nvPr>
        </p:nvSpPr>
        <p:spPr/>
        <p:txBody>
          <a:bodyPr/>
          <a:lstStyle/>
          <a:p>
            <a:r>
              <a:rPr lang="en-US" sz="5400" b="0"/>
              <a:t>Drag</a:t>
            </a:r>
          </a:p>
        </p:txBody>
      </p:sp>
      <p:sp>
        <p:nvSpPr>
          <p:cNvPr id="160773" name="Line 5"/>
          <p:cNvSpPr>
            <a:spLocks noChangeShapeType="1"/>
          </p:cNvSpPr>
          <p:nvPr/>
        </p:nvSpPr>
        <p:spPr bwMode="auto">
          <a:xfrm flipH="1">
            <a:off x="2667000" y="6172200"/>
            <a:ext cx="609600" cy="0"/>
          </a:xfrm>
          <a:prstGeom prst="line">
            <a:avLst/>
          </a:prstGeom>
          <a:noFill/>
          <a:ln w="76200">
            <a:solidFill>
              <a:schemeClr val="tx1"/>
            </a:solidFill>
            <a:round/>
            <a:headEnd/>
            <a:tailEnd type="triangle" w="med" len="med"/>
          </a:ln>
          <a:effectLst/>
        </p:spPr>
        <p:txBody>
          <a:bodyPr/>
          <a:lstStyle/>
          <a:p>
            <a:endParaRPr lang="en-US"/>
          </a:p>
        </p:txBody>
      </p:sp>
      <p:sp>
        <p:nvSpPr>
          <p:cNvPr id="160774" name="Rectangle 6"/>
          <p:cNvSpPr>
            <a:spLocks noGrp="1" noChangeArrowheads="1"/>
          </p:cNvSpPr>
          <p:nvPr>
            <p:ph type="body" idx="1"/>
          </p:nvPr>
        </p:nvSpPr>
        <p:spPr/>
        <p:txBody>
          <a:bodyPr/>
          <a:lstStyle/>
          <a:p>
            <a:pPr>
              <a:lnSpc>
                <a:spcPct val="90000"/>
              </a:lnSpc>
            </a:pPr>
            <a:r>
              <a:rPr lang="en-US" b="1" u="sng">
                <a:solidFill>
                  <a:schemeClr val="hlink"/>
                </a:solidFill>
              </a:rPr>
              <a:t>Drag</a:t>
            </a:r>
            <a:r>
              <a:rPr lang="en-US" b="1"/>
              <a:t> </a:t>
            </a:r>
            <a:r>
              <a:rPr lang="en-US"/>
              <a:t>is a resistance force created by the plane’s movement through the air</a:t>
            </a:r>
          </a:p>
          <a:p>
            <a:pPr lvl="1">
              <a:lnSpc>
                <a:spcPct val="90000"/>
              </a:lnSpc>
            </a:pPr>
            <a:r>
              <a:rPr lang="en-US"/>
              <a:t>The force of the air pushes against the plane, therefore slowing the plane down</a:t>
            </a:r>
          </a:p>
          <a:p>
            <a:pPr>
              <a:lnSpc>
                <a:spcPct val="90000"/>
              </a:lnSpc>
            </a:pPr>
            <a:r>
              <a:rPr lang="en-US"/>
              <a:t>The magnitude of drag depends on the shape, air quality and velocity</a:t>
            </a:r>
          </a:p>
          <a:p>
            <a:pPr>
              <a:lnSpc>
                <a:spcPct val="90000"/>
              </a:lnSpc>
            </a:pPr>
            <a:r>
              <a:rPr lang="en-US"/>
              <a:t>Drag increases as air speed increases</a:t>
            </a:r>
          </a:p>
          <a:p>
            <a:pPr lvl="1">
              <a:lnSpc>
                <a:spcPct val="90000"/>
              </a:lnSpc>
            </a:pPr>
            <a:r>
              <a:rPr lang="en-US"/>
              <a:t>A pilot must overcome drag with thrust to gain speed</a:t>
            </a:r>
          </a:p>
          <a:p>
            <a:pPr>
              <a:lnSpc>
                <a:spcPct val="90000"/>
              </a:lnSpc>
              <a:buFont typeface="Wingdings" pitchFamily="2" charset="2"/>
              <a:buNone/>
            </a:pPr>
            <a:endParaRPr lang="en-US"/>
          </a:p>
          <a:p>
            <a:pPr>
              <a:lnSpc>
                <a:spcPct val="90000"/>
              </a:lnSpc>
              <a:buFont typeface="Wingdings" pitchFamily="2" charset="2"/>
              <a:buNone/>
            </a:pPr>
            <a:endParaRPr lang="en-US"/>
          </a:p>
        </p:txBody>
      </p:sp>
      <p:pic>
        <p:nvPicPr>
          <p:cNvPr id="160775" name="Picture 7" descr="j0367410">
            <a:hlinkHover r:id="" action="ppaction://noaction" highlightClick="1"/>
          </p:cNvPr>
          <p:cNvPicPr>
            <a:picLocks noChangeAspect="1" noChangeArrowheads="1"/>
          </p:cNvPicPr>
          <p:nvPr/>
        </p:nvPicPr>
        <p:blipFill>
          <a:blip r:embed="rId2" cstate="print"/>
          <a:srcRect/>
          <a:stretch>
            <a:fillRect/>
          </a:stretch>
        </p:blipFill>
        <p:spPr bwMode="auto">
          <a:xfrm>
            <a:off x="3657600" y="5562600"/>
            <a:ext cx="1843088" cy="1114425"/>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en-US" sz="5400" b="0"/>
              <a:t>Thrust</a:t>
            </a:r>
          </a:p>
        </p:txBody>
      </p:sp>
      <p:sp>
        <p:nvSpPr>
          <p:cNvPr id="11267" name="Rectangle 3"/>
          <p:cNvSpPr>
            <a:spLocks noGrp="1" noChangeArrowheads="1"/>
          </p:cNvSpPr>
          <p:nvPr>
            <p:ph type="body" idx="1"/>
          </p:nvPr>
        </p:nvSpPr>
        <p:spPr/>
        <p:txBody>
          <a:bodyPr/>
          <a:lstStyle/>
          <a:p>
            <a:r>
              <a:rPr lang="en-US" b="1" u="sng">
                <a:solidFill>
                  <a:schemeClr val="hlink"/>
                </a:solidFill>
              </a:rPr>
              <a:t>Thrust</a:t>
            </a:r>
            <a:r>
              <a:rPr lang="en-US" b="1"/>
              <a:t> is </a:t>
            </a:r>
            <a:r>
              <a:rPr lang="en-US"/>
              <a:t>defined as the forward push that gets the plane into the air</a:t>
            </a:r>
          </a:p>
          <a:p>
            <a:pPr lvl="1"/>
            <a:r>
              <a:rPr lang="en-US"/>
              <a:t>Thrust is artificially created and used to overcome drag and to sustain lift</a:t>
            </a:r>
          </a:p>
          <a:p>
            <a:pPr lvl="2"/>
            <a:r>
              <a:rPr lang="en-US"/>
              <a:t>This force is provided by the propeller or jet engine</a:t>
            </a:r>
          </a:p>
          <a:p>
            <a:r>
              <a:rPr lang="en-US"/>
              <a:t>Thrust is also used to accelerate and gain altitude</a:t>
            </a:r>
          </a:p>
        </p:txBody>
      </p:sp>
      <p:pic>
        <p:nvPicPr>
          <p:cNvPr id="11268" name="Picture 4" descr="j0367410">
            <a:hlinkHover r:id="" action="ppaction://noaction" highlightClick="1"/>
          </p:cNvPr>
          <p:cNvPicPr>
            <a:picLocks noChangeAspect="1" noChangeArrowheads="1"/>
          </p:cNvPicPr>
          <p:nvPr/>
        </p:nvPicPr>
        <p:blipFill>
          <a:blip r:embed="rId2" cstate="print"/>
          <a:srcRect/>
          <a:stretch>
            <a:fillRect/>
          </a:stretch>
        </p:blipFill>
        <p:spPr bwMode="auto">
          <a:xfrm>
            <a:off x="3429000" y="5334000"/>
            <a:ext cx="1843088" cy="1114425"/>
          </a:xfrm>
          <a:prstGeom prst="rect">
            <a:avLst/>
          </a:prstGeom>
          <a:noFill/>
        </p:spPr>
      </p:pic>
      <p:sp>
        <p:nvSpPr>
          <p:cNvPr id="11269" name="Line 5"/>
          <p:cNvSpPr>
            <a:spLocks noChangeShapeType="1"/>
          </p:cNvSpPr>
          <p:nvPr/>
        </p:nvSpPr>
        <p:spPr bwMode="auto">
          <a:xfrm>
            <a:off x="5562600" y="5867400"/>
            <a:ext cx="762000" cy="0"/>
          </a:xfrm>
          <a:prstGeom prst="line">
            <a:avLst/>
          </a:prstGeom>
          <a:noFill/>
          <a:ln w="76200">
            <a:solidFill>
              <a:schemeClr val="tx1"/>
            </a:solidFill>
            <a:round/>
            <a:headEnd/>
            <a:tailEnd type="triangle" w="med" len="med"/>
          </a:ln>
          <a:effectLst/>
        </p:spPr>
        <p:txBody>
          <a:bodyPr/>
          <a:lstStyle/>
          <a:p>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812" name="Rectangle 20"/>
          <p:cNvSpPr>
            <a:spLocks noGrp="1" noRot="1" noChangeArrowheads="1"/>
          </p:cNvSpPr>
          <p:nvPr>
            <p:ph type="title"/>
          </p:nvPr>
        </p:nvSpPr>
        <p:spPr/>
        <p:txBody>
          <a:bodyPr/>
          <a:lstStyle/>
          <a:p>
            <a:r>
              <a:rPr lang="en-US" sz="5400" b="0"/>
              <a:t>Lift</a:t>
            </a:r>
          </a:p>
        </p:txBody>
      </p:sp>
      <p:sp>
        <p:nvSpPr>
          <p:cNvPr id="161795" name="Rectangle 3"/>
          <p:cNvSpPr>
            <a:spLocks noGrp="1" noChangeArrowheads="1"/>
          </p:cNvSpPr>
          <p:nvPr>
            <p:ph type="body" idx="1"/>
          </p:nvPr>
        </p:nvSpPr>
        <p:spPr/>
        <p:txBody>
          <a:bodyPr/>
          <a:lstStyle/>
          <a:p>
            <a:pPr>
              <a:lnSpc>
                <a:spcPct val="90000"/>
              </a:lnSpc>
            </a:pPr>
            <a:r>
              <a:rPr lang="en-US" sz="2800" b="1" u="sng">
                <a:solidFill>
                  <a:schemeClr val="hlink"/>
                </a:solidFill>
              </a:rPr>
              <a:t>Lift</a:t>
            </a:r>
            <a:r>
              <a:rPr lang="en-US" sz="2800"/>
              <a:t> is the upward force on a plane</a:t>
            </a:r>
          </a:p>
          <a:p>
            <a:pPr lvl="1">
              <a:lnSpc>
                <a:spcPct val="90000"/>
              </a:lnSpc>
            </a:pPr>
            <a:r>
              <a:rPr lang="en-US"/>
              <a:t>Various parts of a plane help to achieve lift</a:t>
            </a:r>
          </a:p>
          <a:p>
            <a:pPr lvl="2">
              <a:lnSpc>
                <a:spcPct val="90000"/>
              </a:lnSpc>
            </a:pPr>
            <a:r>
              <a:rPr lang="en-US" sz="2800"/>
              <a:t>But most of the lift is created by the wings</a:t>
            </a:r>
          </a:p>
          <a:p>
            <a:pPr>
              <a:lnSpc>
                <a:spcPct val="90000"/>
              </a:lnSpc>
            </a:pPr>
            <a:r>
              <a:rPr lang="en-US" sz="2800"/>
              <a:t>The magnitude of lift depends on the shape, size and velocity</a:t>
            </a:r>
          </a:p>
          <a:p>
            <a:pPr lvl="1">
              <a:lnSpc>
                <a:spcPct val="90000"/>
              </a:lnSpc>
            </a:pPr>
            <a:r>
              <a:rPr lang="en-US"/>
              <a:t>For example, the faster the plane goes the greater the lift</a:t>
            </a:r>
          </a:p>
          <a:p>
            <a:pPr>
              <a:lnSpc>
                <a:spcPct val="90000"/>
              </a:lnSpc>
            </a:pPr>
            <a:r>
              <a:rPr lang="en-US" sz="2800"/>
              <a:t>The lift that is produced by the wings must be greater than the weight of plane to leave the ground</a:t>
            </a:r>
          </a:p>
        </p:txBody>
      </p:sp>
      <p:pic>
        <p:nvPicPr>
          <p:cNvPr id="161796" name="Picture 4" descr="j0367410">
            <a:hlinkHover r:id="" action="ppaction://noaction" highlightClick="1"/>
          </p:cNvPr>
          <p:cNvPicPr>
            <a:picLocks noChangeAspect="1" noChangeArrowheads="1"/>
          </p:cNvPicPr>
          <p:nvPr/>
        </p:nvPicPr>
        <p:blipFill>
          <a:blip r:embed="rId2" cstate="print"/>
          <a:srcRect/>
          <a:stretch>
            <a:fillRect/>
          </a:stretch>
        </p:blipFill>
        <p:spPr bwMode="auto">
          <a:xfrm>
            <a:off x="7086600" y="5743575"/>
            <a:ext cx="1843088" cy="1114425"/>
          </a:xfrm>
          <a:prstGeom prst="rect">
            <a:avLst/>
          </a:prstGeom>
          <a:noFill/>
        </p:spPr>
      </p:pic>
      <p:sp>
        <p:nvSpPr>
          <p:cNvPr id="161798" name="Line 6"/>
          <p:cNvSpPr>
            <a:spLocks noChangeShapeType="1"/>
          </p:cNvSpPr>
          <p:nvPr/>
        </p:nvSpPr>
        <p:spPr bwMode="auto">
          <a:xfrm flipV="1">
            <a:off x="8458200" y="4953000"/>
            <a:ext cx="0" cy="609600"/>
          </a:xfrm>
          <a:prstGeom prst="line">
            <a:avLst/>
          </a:prstGeom>
          <a:noFill/>
          <a:ln w="76200">
            <a:solidFill>
              <a:schemeClr val="tx1"/>
            </a:solidFill>
            <a:round/>
            <a:headEnd/>
            <a:tailEnd type="triangle" w="med" len="med"/>
          </a:ln>
          <a:effectLst/>
        </p:spPr>
        <p:txBody>
          <a:bodyPr/>
          <a:lstStyle/>
          <a:p>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rrowheads="1"/>
          </p:cNvSpPr>
          <p:nvPr>
            <p:ph type="title"/>
          </p:nvPr>
        </p:nvSpPr>
        <p:spPr/>
        <p:txBody>
          <a:bodyPr/>
          <a:lstStyle/>
          <a:p>
            <a:r>
              <a:rPr lang="en-US" sz="5400" b="0"/>
              <a:t>Two Perspectives</a:t>
            </a:r>
          </a:p>
        </p:txBody>
      </p:sp>
      <p:sp>
        <p:nvSpPr>
          <p:cNvPr id="143363" name="Rectangle 3"/>
          <p:cNvSpPr>
            <a:spLocks noGrp="1" noChangeArrowheads="1"/>
          </p:cNvSpPr>
          <p:nvPr>
            <p:ph type="body" idx="1"/>
          </p:nvPr>
        </p:nvSpPr>
        <p:spPr/>
        <p:txBody>
          <a:bodyPr/>
          <a:lstStyle/>
          <a:p>
            <a:pPr>
              <a:lnSpc>
                <a:spcPct val="90000"/>
              </a:lnSpc>
            </a:pPr>
            <a:r>
              <a:rPr lang="en-US" sz="2800"/>
              <a:t>Two explanations to help understand how lift is created</a:t>
            </a:r>
          </a:p>
          <a:p>
            <a:pPr>
              <a:lnSpc>
                <a:spcPct val="90000"/>
              </a:lnSpc>
            </a:pPr>
            <a:r>
              <a:rPr lang="en-US" sz="2800"/>
              <a:t>Both contribute to creating lift</a:t>
            </a:r>
          </a:p>
          <a:p>
            <a:pPr>
              <a:lnSpc>
                <a:spcPct val="90000"/>
              </a:lnSpc>
            </a:pPr>
            <a:r>
              <a:rPr lang="en-US" sz="2800" b="1">
                <a:solidFill>
                  <a:schemeClr val="hlink"/>
                </a:solidFill>
              </a:rPr>
              <a:t>Bernoulli’s Principle</a:t>
            </a:r>
          </a:p>
          <a:p>
            <a:pPr lvl="1">
              <a:lnSpc>
                <a:spcPct val="90000"/>
              </a:lnSpc>
            </a:pPr>
            <a:r>
              <a:rPr lang="en-US" sz="2400"/>
              <a:t>Largely depends on the shape of the wing</a:t>
            </a:r>
          </a:p>
          <a:p>
            <a:pPr lvl="1">
              <a:lnSpc>
                <a:spcPct val="90000"/>
              </a:lnSpc>
            </a:pPr>
            <a:r>
              <a:rPr lang="en-US" sz="2400"/>
              <a:t>Concentrates on speeds and pressures in the airstream</a:t>
            </a:r>
          </a:p>
          <a:p>
            <a:pPr lvl="1">
              <a:lnSpc>
                <a:spcPct val="90000"/>
              </a:lnSpc>
            </a:pPr>
            <a:r>
              <a:rPr lang="en-US" sz="2400"/>
              <a:t>Involves pressure imbalances</a:t>
            </a:r>
          </a:p>
          <a:p>
            <a:pPr>
              <a:lnSpc>
                <a:spcPct val="90000"/>
              </a:lnSpc>
            </a:pPr>
            <a:r>
              <a:rPr lang="en-US" sz="2800" b="1">
                <a:solidFill>
                  <a:schemeClr val="hlink"/>
                </a:solidFill>
              </a:rPr>
              <a:t>Newtonian Explanation</a:t>
            </a:r>
          </a:p>
          <a:p>
            <a:pPr lvl="1">
              <a:lnSpc>
                <a:spcPct val="90000"/>
              </a:lnSpc>
            </a:pPr>
            <a:r>
              <a:rPr lang="en-US" sz="2400"/>
              <a:t>Largely depends on the tilt of the wing</a:t>
            </a:r>
          </a:p>
          <a:p>
            <a:pPr lvl="1">
              <a:lnSpc>
                <a:spcPct val="90000"/>
              </a:lnSpc>
            </a:pPr>
            <a:r>
              <a:rPr lang="en-US" sz="2400"/>
              <a:t>Concentrates on the acceleration of the passing airstream</a:t>
            </a:r>
          </a:p>
          <a:p>
            <a:pPr lvl="1">
              <a:lnSpc>
                <a:spcPct val="90000"/>
              </a:lnSpc>
            </a:pPr>
            <a:r>
              <a:rPr lang="en-US" sz="2400"/>
              <a:t>Involves the deflection of the air stream</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rrowheads="1"/>
          </p:cNvSpPr>
          <p:nvPr>
            <p:ph type="title"/>
          </p:nvPr>
        </p:nvSpPr>
        <p:spPr>
          <a:xfrm>
            <a:off x="609600" y="457200"/>
            <a:ext cx="8229600" cy="1143000"/>
          </a:xfrm>
        </p:spPr>
        <p:txBody>
          <a:bodyPr/>
          <a:lstStyle/>
          <a:p>
            <a:r>
              <a:rPr lang="en-US"/>
              <a:t>Important Concepts - Air</a:t>
            </a:r>
          </a:p>
        </p:txBody>
      </p:sp>
      <p:sp>
        <p:nvSpPr>
          <p:cNvPr id="167939" name="Rectangle 3"/>
          <p:cNvSpPr>
            <a:spLocks noGrp="1" noChangeArrowheads="1"/>
          </p:cNvSpPr>
          <p:nvPr>
            <p:ph type="body" idx="1"/>
          </p:nvPr>
        </p:nvSpPr>
        <p:spPr>
          <a:ln/>
        </p:spPr>
        <p:txBody>
          <a:bodyPr/>
          <a:lstStyle/>
          <a:p>
            <a:r>
              <a:rPr lang="en-US" sz="2800"/>
              <a:t>Principal concept in aerodynamics is the idea that </a:t>
            </a:r>
            <a:r>
              <a:rPr lang="en-US" sz="2800" i="1" u="sng"/>
              <a:t>air is a fluid</a:t>
            </a:r>
          </a:p>
          <a:p>
            <a:pPr lvl="1"/>
            <a:r>
              <a:rPr lang="en-US" sz="2400"/>
              <a:t>Air has mass, therefore it has weight</a:t>
            </a:r>
          </a:p>
          <a:p>
            <a:pPr lvl="2"/>
            <a:r>
              <a:rPr lang="en-US" sz="2000"/>
              <a:t>Because it has weight, it exerts pressure</a:t>
            </a:r>
          </a:p>
          <a:p>
            <a:pPr lvl="1"/>
            <a:r>
              <a:rPr lang="en-US" sz="2400"/>
              <a:t>Air flows and behaves in a similar manner to other liquids</a:t>
            </a:r>
          </a:p>
          <a:p>
            <a:pPr lvl="1"/>
            <a:r>
              <a:rPr lang="en-US" sz="2400"/>
              <a:t>Air has molecules which are constantly moving</a:t>
            </a:r>
          </a:p>
          <a:p>
            <a:r>
              <a:rPr lang="en-US" sz="2800"/>
              <a:t>Lift can exist only in the presence of a moving fluid</a:t>
            </a:r>
          </a:p>
          <a:p>
            <a:pPr lvl="1"/>
            <a:r>
              <a:rPr lang="en-US" sz="2400"/>
              <a:t>Faster moving fluids exert less force on surfaces they are flowing along</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6464</TotalTime>
  <Words>1309</Words>
  <Application>Microsoft Office PowerPoint</Application>
  <PresentationFormat>On-screen Show (4:3)</PresentationFormat>
  <Paragraphs>195</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Garamond</vt:lpstr>
      <vt:lpstr>Times New Roman</vt:lpstr>
      <vt:lpstr>Wingdings</vt:lpstr>
      <vt:lpstr>Rockwell</vt:lpstr>
      <vt:lpstr>Georgia</vt:lpstr>
      <vt:lpstr>Stream</vt:lpstr>
      <vt:lpstr>        </vt:lpstr>
      <vt:lpstr>Overview</vt:lpstr>
      <vt:lpstr>Forces</vt:lpstr>
      <vt:lpstr>Weight</vt:lpstr>
      <vt:lpstr>Drag</vt:lpstr>
      <vt:lpstr>Thrust</vt:lpstr>
      <vt:lpstr>Lift</vt:lpstr>
      <vt:lpstr>Two Perspectives</vt:lpstr>
      <vt:lpstr>Important Concepts - Air</vt:lpstr>
      <vt:lpstr>Slide 10</vt:lpstr>
      <vt:lpstr>Bernoulli’s Principle Defined</vt:lpstr>
      <vt:lpstr>Bernoulli’s Principle</vt:lpstr>
      <vt:lpstr>Conservation of Energy (Bernoulli’s Principle)</vt:lpstr>
      <vt:lpstr>Slide 14</vt:lpstr>
      <vt:lpstr>Slide 15</vt:lpstr>
      <vt:lpstr>Newtonian View</vt:lpstr>
      <vt:lpstr>Newtonian View Explained</vt:lpstr>
      <vt:lpstr>Slide 18</vt:lpstr>
      <vt:lpstr>Experiment 1</vt:lpstr>
      <vt:lpstr>Experiment 2</vt:lpstr>
      <vt:lpstr>Factors Which Affect the Amount of Lift Created</vt:lpstr>
      <vt:lpstr>Sources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An Airplane Fly?</dc:title>
  <dc:creator>lORENA </dc:creator>
  <cp:lastModifiedBy>Mike Logan</cp:lastModifiedBy>
  <cp:revision>150</cp:revision>
  <dcterms:created xsi:type="dcterms:W3CDTF">2006-04-22T02:07:01Z</dcterms:created>
  <dcterms:modified xsi:type="dcterms:W3CDTF">2011-02-19T16:57:32Z</dcterms:modified>
</cp:coreProperties>
</file>